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wmv" ContentType="video/x-ms-wm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8" r:id="rId20"/>
    <p:sldId id="280" r:id="rId21"/>
    <p:sldId id="274" r:id="rId22"/>
    <p:sldId id="279" r:id="rId23"/>
    <p:sldId id="275" r:id="rId24"/>
    <p:sldId id="276" r:id="rId25"/>
    <p:sldId id="277" r:id="rId26"/>
    <p:sldId id="281" r:id="rId27"/>
    <p:sldId id="282" r:id="rId28"/>
    <p:sldId id="283" r:id="rId29"/>
    <p:sldId id="284" r:id="rId30"/>
    <p:sldId id="285" r:id="rId31"/>
  </p:sldIdLst>
  <p:sldSz cx="12192000" cy="6858000"/>
  <p:notesSz cx="6858000" cy="9144000"/>
  <p:defaultTextStyle>
    <a:defPPr>
      <a:defRPr lang="en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7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5292D"/>
    <a:srgbClr val="6D6E72"/>
    <a:srgbClr val="BA2E2B"/>
    <a:srgbClr val="FF0000"/>
    <a:srgbClr val="77FF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114" d="100"/>
          <a:sy n="114" d="100"/>
        </p:scale>
        <p:origin x="414" y="102"/>
      </p:cViewPr>
      <p:guideLst>
        <p:guide orient="horz" pos="2160"/>
        <p:guide pos="7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360000" cy="360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29T20:01:35.09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1 954 24575,'0'2'0,"1"0"0,-1 0 0,1 0 0,0 0 0,-1 0 0,1 0 0,0 0 0,1 0 0,-1 0 0,0-1 0,0 1 0,1 0 0,-1-1 0,1 1 0,-1-1 0,1 1 0,0-1 0,0 0 0,0 1 0,-1-1 0,1 0 0,0-1 0,0 1 0,0 0 0,1 0 0,-1-1 0,0 1 0,0-1 0,0 0 0,3 1 0,12 1 0,1 0 0,29 0 0,-35-2 0,5 1 0,0-1 0,-1-1 0,1 0 0,29-7 0,-39 6 0,0-1 0,0 1 0,0-2 0,0 1 0,-1-1 0,1 0 0,-1 0 0,0 0 0,0-1 0,0 0 0,-1-1 0,10-11 0,10-17 0,-1-2 0,-2-1 0,-1-1 0,-2-1 0,26-78 0,-13 2 0,-18 58 0,28-69 0,-31 93 0,11-47 0,-18 60 0,1 0 0,0 0 0,2 1 0,0-1 0,1 2 0,1-1 0,17-25 0,-24 41 0,1 0 0,0 0 0,0 0 0,0 1 0,0-1 0,0 0 0,0 1 0,1 0 0,-1 0 0,1 0 0,0 0 0,-1 1 0,1 0 0,0-1 0,0 1 0,8-1 0,-5 2 0,-1 0 0,1 0 0,0 1 0,0-1 0,0 1 0,-1 1 0,1-1 0,-1 1 0,11 5 0,-7-3 0,0 1 0,-1 0 0,1 1 0,-1 0 0,-1 1 0,1-1 0,-1 2 0,0-1 0,0 1 0,-1 0 0,0 1 0,8 14 0,-6 0 0,0 0 0,-2 1 0,-1 0 0,-1 0 0,-1 1 0,2 36 0,4 25 0,-9-81 0,56 276 0,-53-270 0,0 0 0,1 0 0,0 0 0,0-1 0,1 1 0,1-1 0,11 12 0,62 61 0,-23-26 0,-44-42 0,1-1 0,0 0 0,1-1 0,0 0 0,1-2 0,0 1 0,1-2 0,0 0 0,1-1 0,33 11 0,26 2-1365,-64-19-5461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29T20:01:49.99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24575,'0'0'-8191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29T20:02:19.31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24575,'0'0'-8191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29T20:02:18.93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0 560 24575,'4'-2'0,"0"-1"0,0 1 0,0 0 0,0 0 0,0 0 0,0 0 0,0 1 0,1 0 0,-1 0 0,1 0 0,-1 0 0,1 1 0,-1-1 0,1 1 0,4 1 0,-1-1 0,-1-1 0,0 1 0,1-1 0,10-3 0,-15 3 0,-1 0 0,1 0 0,-1 0 0,0-1 0,1 1 0,-1-1 0,0 1 0,0-1 0,0 0 0,0 0 0,0 1 0,0-1 0,-1-1 0,1 1 0,-1 0 0,3-5 0,5-12 0,-1 0 0,-1-1 0,-1 1 0,0-2 0,-2 1 0,0 0 0,-1-1 0,-2 0 0,0-40 0,-1 56 0,-2-20 0,2 1 0,1 0 0,1 0 0,7-29 0,-8 44 0,1 1 0,1 0 0,-1 0 0,2 0 0,-1 1 0,1-1 0,6-9 0,-8 14 0,1 1 0,-1-1 0,1 1 0,-1-1 0,1 1 0,0 0 0,0 0 0,0 0 0,0 1 0,1-1 0,-1 1 0,0-1 0,1 1 0,-1 0 0,1 0 0,-1 1 0,1-1 0,-1 1 0,1 0 0,3 0 0,-4 0 0,0 0 0,0 0 0,0 1 0,0-1 0,0 1 0,0 0 0,-1 0 0,1 0 0,0 0 0,-1 0 0,1 1 0,0-1 0,-1 1 0,0-1 0,1 1 0,-1 0 0,0 0 0,3 3 0,2 4 0,-1 0 0,0 1 0,8 16 0,-9-16 0,0-1 0,0 0 0,12 15 0,14 10 0,-21-21 0,1 0 0,0-1 0,1 0 0,1-1 0,0 0 0,0-1 0,1 0 0,24 12 0,-16-11 0,1 1 0,-2 1 0,0 0 0,25 22 0,67 40 0,-99-67-18,1 0 1,0-1-1,1-1 0,-1-1 0,1 0 0,1-1 0,28 4 1,0 1-1206,-27-5-5603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29T20:02:23.19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0 560 24575,'4'-2'0,"0"-1"0,0 1 0,0 0 0,0 0 0,0 0 0,0 0 0,0 1 0,1 0 0,-1 0 0,1 0 0,-1 0 0,1 1 0,-1-1 0,1 1 0,4 1 0,-1-1 0,-1-1 0,0 1 0,1-1 0,10-3 0,-15 3 0,-1 0 0,1 0 0,-1 0 0,0-1 0,1 1 0,-1-1 0,0 1 0,0-1 0,0 0 0,0 0 0,0 1 0,0-1 0,-1-1 0,1 1 0,-1 0 0,3-5 0,5-12 0,-1 0 0,-1-1 0,-1 1 0,0-2 0,-2 1 0,0 0 0,-1-1 0,-2 0 0,0-40 0,-1 56 0,-2-20 0,2 1 0,1 0 0,1 0 0,7-29 0,-8 44 0,1 1 0,1 0 0,-1 0 0,2 0 0,-1 1 0,1-1 0,6-9 0,-8 14 0,1 1 0,-1-1 0,1 1 0,-1-1 0,1 1 0,0 0 0,0 0 0,0 0 0,0 1 0,1-1 0,-1 1 0,0-1 0,1 1 0,-1 0 0,1 0 0,-1 1 0,1-1 0,-1 1 0,1 0 0,3 0 0,-4 0 0,0 0 0,0 0 0,0 1 0,0-1 0,0 1 0,0 0 0,-1 0 0,1 0 0,0 0 0,-1 0 0,1 1 0,0-1 0,-1 1 0,0-1 0,1 1 0,-1 0 0,0 0 0,3 3 0,2 4 0,-1 0 0,0 1 0,8 16 0,-9-16 0,0-1 0,0 0 0,12 15 0,14 10 0,-21-21 0,1 0 0,0-1 0,1 0 0,1-1 0,0 0 0,0-1 0,1 0 0,24 12 0,-16-11 0,1 1 0,-2 1 0,0 0 0,25 22 0,67 40 0,-99-67-18,1 0 1,0-1-1,1-1 0,-1-1 0,1 0 0,1-1 0,28 4 1,0 1-1206,-27-5-5603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29T20:02:29.13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0 560 24575,'4'-2'0,"0"-1"0,0 1 0,0 0 0,0 0 0,0 0 0,0 0 0,0 1 0,1 0 0,-1 0 0,1 0 0,-1 0 0,1 1 0,-1-1 0,1 1 0,4 1 0,-1-1 0,-1-1 0,0 1 0,1-1 0,10-3 0,-15 3 0,-1 0 0,1 0 0,-1 0 0,0-1 0,1 1 0,-1-1 0,0 1 0,0-1 0,0 0 0,0 0 0,0 1 0,0-1 0,-1-1 0,1 1 0,-1 0 0,3-5 0,5-12 0,-1 0 0,-1-1 0,-1 1 0,0-2 0,-2 1 0,0 0 0,-1-1 0,-2 0 0,0-40 0,-1 56 0,-2-20 0,2 1 0,1 0 0,1 0 0,7-29 0,-8 44 0,1 1 0,1 0 0,-1 0 0,2 0 0,-1 1 0,1-1 0,6-9 0,-8 14 0,1 1 0,-1-1 0,1 1 0,-1-1 0,1 1 0,0 0 0,0 0 0,0 0 0,0 1 0,1-1 0,-1 1 0,0-1 0,1 1 0,-1 0 0,1 0 0,-1 1 0,1-1 0,-1 1 0,1 0 0,3 0 0,-4 0 0,0 0 0,0 0 0,0 1 0,0-1 0,0 1 0,0 0 0,-1 0 0,1 0 0,0 0 0,-1 0 0,1 1 0,0-1 0,-1 1 0,0-1 0,1 1 0,-1 0 0,0 0 0,3 3 0,2 4 0,-1 0 0,0 1 0,8 16 0,-9-16 0,0-1 0,0 0 0,12 15 0,14 10 0,-21-21 0,1 0 0,0-1 0,1 0 0,1-1 0,0 0 0,0-1 0,1 0 0,24 12 0,-16-11 0,1 1 0,-2 1 0,0 0 0,25 22 0,67 40 0,-99-67-18,1 0 1,0-1-1,1-1 0,-1-1 0,1 0 0,1-1 0,28 4 1,0 1-1206,-27-5-5603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3512A-A5B1-50BC-96F8-D8EEDBEFE9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703ACC1-FCBF-906E-AE0E-7678757C96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C5C315-C4A9-E00F-5C5C-FF9C0BB9E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F0627-F5D9-4B08-8755-FB88ED704F17}" type="datetimeFigureOut">
              <a:rPr lang="en-NL" smtClean="0"/>
              <a:t>19/02/2024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83AAC7-2CB5-ADB4-5CDD-438457498F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35C8C3-02E8-5C12-08E1-DE20993994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DEE7A-8051-4AA6-A307-3828670B768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2251132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862E9-CF8D-4904-D5FD-8E6ABEAB93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4917AC-B881-12DD-FEFA-FF414AF31E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D0E838-8D37-7F1E-C4BA-55F4A9A6F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F0627-F5D9-4B08-8755-FB88ED704F17}" type="datetimeFigureOut">
              <a:rPr lang="en-NL" smtClean="0"/>
              <a:t>19/02/2024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798892-8467-993E-BC0D-D8A5569954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4CBF89-ECDD-F20E-7384-5632B3054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DEE7A-8051-4AA6-A307-3828670B768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7491240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9C34CEB-C4FF-9929-768F-29BEEBE8502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913354-9147-5C24-38EA-50D4B75CA3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4BD684-E9B3-437A-88D5-8C4503144C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F0627-F5D9-4B08-8755-FB88ED704F17}" type="datetimeFigureOut">
              <a:rPr lang="en-NL" smtClean="0"/>
              <a:t>19/02/2024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D9A37A-28CE-4F89-188B-69119DB66A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015934-09F6-3C22-9B8A-D7E2866B47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DEE7A-8051-4AA6-A307-3828670B768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9503871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CE0679-3D3F-C56A-761C-4B364E873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FBF509-2656-1F06-7860-19E4666887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9E6B93-B54E-E91E-294F-5EC7A12318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F0627-F5D9-4B08-8755-FB88ED704F17}" type="datetimeFigureOut">
              <a:rPr lang="en-NL" smtClean="0"/>
              <a:t>19/02/2024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CE5587-76F2-21F7-2409-ED589D052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D87ADB-78BC-8DEA-F589-2AAB2A3D6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DEE7A-8051-4AA6-A307-3828670B768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491634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2EFC3F-0548-DB76-0379-76553D60BC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B7FB51-C27B-B97C-0B59-C5086ECD3A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202233-5FD7-F36D-A2B3-EDD94B3AB7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F0627-F5D9-4B08-8755-FB88ED704F17}" type="datetimeFigureOut">
              <a:rPr lang="en-NL" smtClean="0"/>
              <a:t>19/02/2024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91C2A9-6431-1C51-4333-B88ED9EA9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79B434-20D2-D3A3-8EA9-0A39B0060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DEE7A-8051-4AA6-A307-3828670B768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1191260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4250D-EFCB-BF5D-8EE2-432BEC455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161F9D-5950-39CC-AFD6-9800DBBCA8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625D2A-D85F-9B0E-F2E5-80A00AFE54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4EF267-4EC2-DF86-D7A8-25036FD933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F0627-F5D9-4B08-8755-FB88ED704F17}" type="datetimeFigureOut">
              <a:rPr lang="en-NL" smtClean="0"/>
              <a:t>19/02/2024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DF5F7B-2F98-AC84-464D-96F4390FA5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792AE8-CDF5-6C9D-AA2E-4287103B6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DEE7A-8051-4AA6-A307-3828670B768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5388065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CFD7E4-E024-AD97-6237-670776F6CE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DB93D2-61DA-05F5-12C0-7580EAECFA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6FFB83-5FD9-9014-166C-85FC4C1E23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F4A021E-8F96-1C50-9DFC-4C57108131B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16F57F-53CA-5D0D-84CE-64452C05BB3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99B8C65-7D3A-AC78-2DA6-F3C3C73A74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F0627-F5D9-4B08-8755-FB88ED704F17}" type="datetimeFigureOut">
              <a:rPr lang="en-NL" smtClean="0"/>
              <a:t>19/02/2024</a:t>
            </a:fld>
            <a:endParaRPr lang="en-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95B4121-C92D-05F5-CF80-B00249BA46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1301CAF-3567-4E43-D3F1-82FCC9B6D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DEE7A-8051-4AA6-A307-3828670B768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9944577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45F6CA-34B4-6ECE-EE77-6CF651D5C6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FDB6EB2-F90F-0EB7-20E3-4060657BF1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F0627-F5D9-4B08-8755-FB88ED704F17}" type="datetimeFigureOut">
              <a:rPr lang="en-NL" smtClean="0"/>
              <a:t>19/02/2024</a:t>
            </a:fld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013A19-8E4D-7F0C-8C17-3AC9CE268B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91FB61-8679-A7F6-A67F-B78471E1A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DEE7A-8051-4AA6-A307-3828670B768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2092877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45D0F40-A6EA-E5C3-226D-DDCE122BC2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F0627-F5D9-4B08-8755-FB88ED704F17}" type="datetimeFigureOut">
              <a:rPr lang="en-NL" smtClean="0"/>
              <a:t>19/02/2024</a:t>
            </a:fld>
            <a:endParaRPr lang="en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1EA139C-291B-B614-C544-DCF679F9E4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51D5F5-6867-76DF-2838-A06146988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DEE7A-8051-4AA6-A307-3828670B768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7767534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FA8494-AF18-8BEB-E407-BC1481D81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E798ED-276B-600C-B30F-EC10657551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1A5964-0AEB-D08E-B06B-160D6158F2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14BDA4-AD62-F734-E9AB-7E70CA59C3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F0627-F5D9-4B08-8755-FB88ED704F17}" type="datetimeFigureOut">
              <a:rPr lang="en-NL" smtClean="0"/>
              <a:t>19/02/2024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58266A-233E-8D5A-E121-3B0C1E1EA6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6C0AB6-28A0-1554-4B55-2F82B2041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DEE7A-8051-4AA6-A307-3828670B768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5150798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64130-C1F1-9861-A3F9-A73A5D1752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45236EA-7E50-4756-3DF0-BF9E69865E6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A294A2-C4C5-5AA0-CD4C-6851FAABF0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629680-CEC4-23C9-0956-B234901737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F0627-F5D9-4B08-8755-FB88ED704F17}" type="datetimeFigureOut">
              <a:rPr lang="en-NL" smtClean="0"/>
              <a:t>19/02/2024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996FE4-187E-DF49-6035-6E0FE8F6EE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1EDC51-2438-9987-9130-47486CD3DF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DEE7A-8051-4AA6-A307-3828670B768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916902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67EE5B-4632-6A40-A998-A454BB20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C7CA4A-BCB5-F91D-F06B-36DB48BC48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8F1315-80A1-9CDB-112A-E1127A2B0BC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7F0627-F5D9-4B08-8755-FB88ED704F17}" type="datetimeFigureOut">
              <a:rPr lang="en-NL" smtClean="0"/>
              <a:t>19/02/2024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C1C293-D212-BDED-7D0C-068C9C769E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84D428-AFE8-193D-7790-C68EA4B26A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6DEE7A-8051-4AA6-A307-3828670B768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5974270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microsoft.com/office/2007/relationships/hdphoto" Target="../media/hdphoto5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microsoft.com/office/2007/relationships/hdphoto" Target="../media/hdphoto4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49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12" Type="http://schemas.openxmlformats.org/officeDocument/2006/relationships/image" Target="../media/image48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11" Type="http://schemas.openxmlformats.org/officeDocument/2006/relationships/image" Target="../media/image39.png"/><Relationship Id="rId5" Type="http://schemas.openxmlformats.org/officeDocument/2006/relationships/image" Target="../media/image43.png"/><Relationship Id="rId10" Type="http://schemas.openxmlformats.org/officeDocument/2006/relationships/image" Target="../media/image47.png"/><Relationship Id="rId4" Type="http://schemas.openxmlformats.org/officeDocument/2006/relationships/image" Target="../media/image42.png"/><Relationship Id="rId9" Type="http://schemas.openxmlformats.org/officeDocument/2006/relationships/image" Target="../media/image46.png"/><Relationship Id="rId14" Type="http://schemas.openxmlformats.org/officeDocument/2006/relationships/image" Target="../media/image5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customXml" Target="../ink/ink5.xml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12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customXml" Target="../ink/ink4.xml"/><Relationship Id="rId5" Type="http://schemas.openxmlformats.org/officeDocument/2006/relationships/customXml" Target="../ink/ink2.xml"/><Relationship Id="rId10" Type="http://schemas.microsoft.com/office/2007/relationships/hdphoto" Target="../media/hdphoto1.wdp"/><Relationship Id="rId4" Type="http://schemas.openxmlformats.org/officeDocument/2006/relationships/image" Target="../media/image4.png"/><Relationship Id="rId9" Type="http://schemas.openxmlformats.org/officeDocument/2006/relationships/image" Target="../media/image7.png"/><Relationship Id="rId14" Type="http://schemas.openxmlformats.org/officeDocument/2006/relationships/customXml" Target="../ink/ink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1.png"/><Relationship Id="rId7" Type="http://schemas.openxmlformats.org/officeDocument/2006/relationships/image" Target="../media/image50.png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2.png"/><Relationship Id="rId4" Type="http://schemas.openxmlformats.org/officeDocument/2006/relationships/image" Target="../media/image4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69.png"/><Relationship Id="rId3" Type="http://schemas.microsoft.com/office/2007/relationships/media" Target="../media/media3.mp4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68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video" Target="../media/media4.mp4"/><Relationship Id="rId11" Type="http://schemas.microsoft.com/office/2007/relationships/hdphoto" Target="../media/hdphoto6.wdp"/><Relationship Id="rId5" Type="http://schemas.microsoft.com/office/2007/relationships/media" Target="../media/media4.mp4"/><Relationship Id="rId10" Type="http://schemas.openxmlformats.org/officeDocument/2006/relationships/image" Target="../media/image67.png"/><Relationship Id="rId4" Type="http://schemas.openxmlformats.org/officeDocument/2006/relationships/video" Target="../media/media3.mp4"/><Relationship Id="rId9" Type="http://schemas.openxmlformats.org/officeDocument/2006/relationships/image" Target="../media/image66.png"/><Relationship Id="rId14" Type="http://schemas.openxmlformats.org/officeDocument/2006/relationships/image" Target="../media/image7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emf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4.emf"/><Relationship Id="rId2" Type="http://schemas.openxmlformats.org/officeDocument/2006/relationships/video" Target="../media/media5.wmv"/><Relationship Id="rId1" Type="http://schemas.microsoft.com/office/2007/relationships/media" Target="../media/media5.wmv"/><Relationship Id="rId6" Type="http://schemas.openxmlformats.org/officeDocument/2006/relationships/image" Target="../media/image73.emf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4" Type="http://schemas.microsoft.com/office/2007/relationships/hdphoto" Target="../media/hdphoto7.wd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e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jpe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microsoft.com/office/2007/relationships/hdphoto" Target="../media/hdphoto3.wdp"/><Relationship Id="rId7" Type="http://schemas.openxmlformats.org/officeDocument/2006/relationships/image" Target="../media/image84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microsoft.com/office/2007/relationships/hdphoto" Target="../media/hdphoto2.wdp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7" Type="http://schemas.openxmlformats.org/officeDocument/2006/relationships/image" Target="../media/image91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1.png"/><Relationship Id="rId2" Type="http://schemas.microsoft.com/office/2007/relationships/media" Target="../media/media1.wmv"/><Relationship Id="rId1" Type="http://schemas.openxmlformats.org/officeDocument/2006/relationships/video" Target="NULL" TargetMode="Externa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12.png"/><Relationship Id="rId4" Type="http://schemas.microsoft.com/office/2007/relationships/hdphoto" Target="../media/hdphoto3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3E852479-4D8D-71A7-9738-16F5EC19A322}"/>
              </a:ext>
            </a:extLst>
          </p:cNvPr>
          <p:cNvGrpSpPr/>
          <p:nvPr/>
        </p:nvGrpSpPr>
        <p:grpSpPr>
          <a:xfrm>
            <a:off x="723899" y="800205"/>
            <a:ext cx="6236635" cy="1743075"/>
            <a:chOff x="876299" y="271462"/>
            <a:chExt cx="6236635" cy="174307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11941F3-768D-121C-D71E-C99FFE03F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76299" y="271462"/>
              <a:ext cx="2619375" cy="1743075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113444D-7699-4CAF-2CFA-4F18839824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29001" b="27399"/>
            <a:stretch/>
          </p:blipFill>
          <p:spPr>
            <a:xfrm>
              <a:off x="3731559" y="835118"/>
              <a:ext cx="3381375" cy="8190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028285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E9C74D2B-0671-AFA6-3441-C671EEBE9150}"/>
              </a:ext>
            </a:extLst>
          </p:cNvPr>
          <p:cNvGrpSpPr/>
          <p:nvPr/>
        </p:nvGrpSpPr>
        <p:grpSpPr>
          <a:xfrm>
            <a:off x="35333" y="787452"/>
            <a:ext cx="9350381" cy="3494840"/>
            <a:chOff x="35333" y="787452"/>
            <a:chExt cx="9350381" cy="3494840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9518CDE0-1B8C-6F8F-78AF-3368F2B486E6}"/>
                </a:ext>
              </a:extLst>
            </p:cNvPr>
            <p:cNvGrpSpPr/>
            <p:nvPr/>
          </p:nvGrpSpPr>
          <p:grpSpPr>
            <a:xfrm>
              <a:off x="35333" y="977084"/>
              <a:ext cx="3306998" cy="2919355"/>
              <a:chOff x="473566" y="-966393"/>
              <a:chExt cx="4409330" cy="3892473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667AE576-5BDD-443D-6A2F-DD3377046D6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24" t="13934" r="8700" b="11521"/>
              <a:stretch>
                <a:fillRect/>
              </a:stretch>
            </p:blipFill>
            <p:spPr>
              <a:xfrm>
                <a:off x="473566" y="-822960"/>
                <a:ext cx="4409330" cy="3749040"/>
              </a:xfrm>
              <a:prstGeom prst="rect">
                <a:avLst/>
              </a:prstGeom>
            </p:spPr>
          </p:pic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CFD08059-23C4-8B34-8E8C-9B491B52FA56}"/>
                  </a:ext>
                </a:extLst>
              </p:cNvPr>
              <p:cNvSpPr/>
              <p:nvPr/>
            </p:nvSpPr>
            <p:spPr>
              <a:xfrm>
                <a:off x="1834413" y="-940219"/>
                <a:ext cx="2200165" cy="47436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097B211-29EB-381F-BD9D-DB3E8E99C8A3}"/>
                  </a:ext>
                </a:extLst>
              </p:cNvPr>
              <p:cNvSpPr txBox="1"/>
              <p:nvPr/>
            </p:nvSpPr>
            <p:spPr>
              <a:xfrm>
                <a:off x="1834412" y="-966393"/>
                <a:ext cx="2540353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500" b="1" dirty="0">
                    <a:solidFill>
                      <a:prstClr val="black"/>
                    </a:solidFill>
                    <a:latin typeface="Calibri"/>
                  </a:rPr>
                  <a:t>(free) NB-CEUS Image</a:t>
                </a:r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BF05572B-370B-4947-3A4F-C189F9CB0D56}"/>
                  </a:ext>
                </a:extLst>
              </p:cNvPr>
              <p:cNvSpPr/>
              <p:nvPr/>
            </p:nvSpPr>
            <p:spPr>
              <a:xfrm>
                <a:off x="1033112" y="1019218"/>
                <a:ext cx="91440" cy="91440"/>
              </a:xfrm>
              <a:prstGeom prst="ellipse">
                <a:avLst/>
              </a:prstGeom>
              <a:solidFill>
                <a:srgbClr val="00B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2874DE03-05BC-192E-AEEC-F8F0E51BDEF5}"/>
                  </a:ext>
                </a:extLst>
              </p:cNvPr>
              <p:cNvSpPr/>
              <p:nvPr/>
            </p:nvSpPr>
            <p:spPr>
              <a:xfrm>
                <a:off x="1368620" y="1058242"/>
                <a:ext cx="91440" cy="91440"/>
              </a:xfrm>
              <a:prstGeom prst="ellipse">
                <a:avLst/>
              </a:prstGeom>
              <a:solidFill>
                <a:srgbClr val="90EF9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03782E12-6817-25C0-9A08-6E313FDAC0EB}"/>
                  </a:ext>
                </a:extLst>
              </p:cNvPr>
              <p:cNvSpPr/>
              <p:nvPr/>
            </p:nvSpPr>
            <p:spPr>
              <a:xfrm>
                <a:off x="1590910" y="1134929"/>
                <a:ext cx="91440" cy="91440"/>
              </a:xfrm>
              <a:prstGeom prst="ellipse">
                <a:avLst/>
              </a:prstGeom>
              <a:solidFill>
                <a:srgbClr val="FF0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F0FA059C-BC33-2608-573E-EFFF98486301}"/>
                  </a:ext>
                </a:extLst>
              </p:cNvPr>
              <p:cNvSpPr/>
              <p:nvPr/>
            </p:nvSpPr>
            <p:spPr>
              <a:xfrm>
                <a:off x="2284339" y="1368870"/>
                <a:ext cx="91440" cy="91440"/>
              </a:xfrm>
              <a:prstGeom prst="ellipse">
                <a:avLst/>
              </a:prstGeom>
              <a:solidFill>
                <a:srgbClr val="0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EB7F5A7C-A121-0EB7-2E34-153843DD69D0}"/>
                  </a:ext>
                </a:extLst>
              </p:cNvPr>
              <p:cNvSpPr/>
              <p:nvPr/>
            </p:nvSpPr>
            <p:spPr>
              <a:xfrm>
                <a:off x="3773921" y="1361302"/>
                <a:ext cx="91440" cy="91440"/>
              </a:xfrm>
              <a:prstGeom prst="ellipse">
                <a:avLst/>
              </a:prstGeom>
              <a:solidFill>
                <a:srgbClr val="F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5FEF66F8-4481-B526-FDD0-1AC030D20E9A}"/>
                  </a:ext>
                </a:extLst>
              </p:cNvPr>
              <p:cNvSpPr/>
              <p:nvPr/>
            </p:nvSpPr>
            <p:spPr>
              <a:xfrm>
                <a:off x="4001112" y="966905"/>
                <a:ext cx="91440" cy="91440"/>
              </a:xfrm>
              <a:prstGeom prst="ellipse">
                <a:avLst/>
              </a:prstGeom>
              <a:solidFill>
                <a:srgbClr val="FB010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315A2EC0-4444-B519-88EF-881E75B9E48C}"/>
                  </a:ext>
                </a:extLst>
              </p:cNvPr>
              <p:cNvSpPr/>
              <p:nvPr/>
            </p:nvSpPr>
            <p:spPr>
              <a:xfrm>
                <a:off x="4121444" y="827893"/>
                <a:ext cx="91440" cy="91440"/>
              </a:xfrm>
              <a:prstGeom prst="ellipse">
                <a:avLst/>
              </a:prstGeom>
              <a:solidFill>
                <a:srgbClr val="8CB9C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59289676-0B49-FAA8-BDDA-BEE66803976A}"/>
                  </a:ext>
                </a:extLst>
              </p:cNvPr>
              <p:cNvSpPr/>
              <p:nvPr/>
            </p:nvSpPr>
            <p:spPr>
              <a:xfrm>
                <a:off x="4351389" y="1023298"/>
                <a:ext cx="91440" cy="91440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Calibri"/>
                </a:endParaRPr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5960F216-74B3-8871-83A2-99BD90E2230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291145" y="787452"/>
              <a:ext cx="6094569" cy="3494840"/>
              <a:chOff x="988978" y="2376280"/>
              <a:chExt cx="13235181" cy="7589520"/>
            </a:xfrm>
          </p:grpSpPr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D58FB135-7105-7BAF-EF49-E4D27B0FED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576" r="8045"/>
              <a:stretch>
                <a:fillRect/>
              </a:stretch>
            </p:blipFill>
            <p:spPr>
              <a:xfrm>
                <a:off x="988978" y="2376280"/>
                <a:ext cx="12808045" cy="7589520"/>
              </a:xfrm>
              <a:prstGeom prst="rect">
                <a:avLst/>
              </a:prstGeom>
            </p:spPr>
          </p:pic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240D7CA-EF48-B5C8-3E63-0586E98A659F}"/>
                  </a:ext>
                </a:extLst>
              </p:cNvPr>
              <p:cNvSpPr txBox="1"/>
              <p:nvPr/>
            </p:nvSpPr>
            <p:spPr>
              <a:xfrm>
                <a:off x="2911700" y="3504256"/>
                <a:ext cx="1264350" cy="6015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>
                    <a:solidFill>
                      <a:prstClr val="black"/>
                    </a:solidFill>
                    <a:latin typeface="Calibri"/>
                  </a:rPr>
                  <a:t>Tissue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008F9DD-0EE2-3431-0E65-CB40AA868980}"/>
                  </a:ext>
                </a:extLst>
              </p:cNvPr>
              <p:cNvSpPr txBox="1"/>
              <p:nvPr/>
            </p:nvSpPr>
            <p:spPr>
              <a:xfrm>
                <a:off x="12105407" y="3504256"/>
                <a:ext cx="1264350" cy="6015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>
                    <a:solidFill>
                      <a:prstClr val="black"/>
                    </a:solidFill>
                    <a:latin typeface="Calibri"/>
                  </a:rPr>
                  <a:t>Tissue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A297681-EE4E-3270-8ADD-8D55156C8657}"/>
                  </a:ext>
                </a:extLst>
              </p:cNvPr>
              <p:cNvSpPr txBox="1"/>
              <p:nvPr/>
            </p:nvSpPr>
            <p:spPr>
              <a:xfrm>
                <a:off x="6008161" y="3365758"/>
                <a:ext cx="1975478" cy="10025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>
                    <a:solidFill>
                      <a:prstClr val="black"/>
                    </a:solidFill>
                    <a:latin typeface="Calibri"/>
                  </a:rPr>
                  <a:t>Left PC3flu </a:t>
                </a:r>
              </a:p>
              <a:p>
                <a:r>
                  <a:rPr lang="en-US" sz="1200" b="1" dirty="0">
                    <a:solidFill>
                      <a:prstClr val="black"/>
                    </a:solidFill>
                    <a:latin typeface="Calibri"/>
                  </a:rPr>
                  <a:t>tumor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034AEE0-091A-C23C-D053-FFC0E8B9AEF4}"/>
                  </a:ext>
                </a:extLst>
              </p:cNvPr>
              <p:cNvSpPr txBox="1"/>
              <p:nvPr/>
            </p:nvSpPr>
            <p:spPr>
              <a:xfrm>
                <a:off x="9097547" y="3365758"/>
                <a:ext cx="1975478" cy="10025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>
                    <a:solidFill>
                      <a:prstClr val="black"/>
                    </a:solidFill>
                    <a:latin typeface="Calibri"/>
                  </a:rPr>
                  <a:t>Left PC3flu </a:t>
                </a:r>
              </a:p>
              <a:p>
                <a:r>
                  <a:rPr lang="en-US" sz="1200" b="1" dirty="0">
                    <a:solidFill>
                      <a:prstClr val="black"/>
                    </a:solidFill>
                    <a:latin typeface="Calibri"/>
                  </a:rPr>
                  <a:t>tumor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5A1EAD6-8658-2F45-D135-6B4C556FCD03}"/>
                  </a:ext>
                </a:extLst>
              </p:cNvPr>
              <p:cNvSpPr txBox="1"/>
              <p:nvPr/>
            </p:nvSpPr>
            <p:spPr>
              <a:xfrm>
                <a:off x="3007819" y="6649886"/>
                <a:ext cx="1264350" cy="6015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>
                    <a:solidFill>
                      <a:prstClr val="black"/>
                    </a:solidFill>
                    <a:latin typeface="Calibri"/>
                  </a:rPr>
                  <a:t>Tissue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430ACCC-DE9A-DD16-7C10-AA391858FBDA}"/>
                  </a:ext>
                </a:extLst>
              </p:cNvPr>
              <p:cNvSpPr txBox="1"/>
              <p:nvPr/>
            </p:nvSpPr>
            <p:spPr>
              <a:xfrm>
                <a:off x="5810356" y="6511387"/>
                <a:ext cx="2249929" cy="10025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>
                    <a:solidFill>
                      <a:prstClr val="black"/>
                    </a:solidFill>
                    <a:latin typeface="Calibri"/>
                  </a:rPr>
                  <a:t>Right PC3pip </a:t>
                </a:r>
              </a:p>
              <a:p>
                <a:r>
                  <a:rPr lang="en-US" sz="1200" b="1" dirty="0">
                    <a:solidFill>
                      <a:prstClr val="black"/>
                    </a:solidFill>
                    <a:latin typeface="Calibri"/>
                  </a:rPr>
                  <a:t>tumor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0EF6B59-D4AA-FBB7-FDA3-759F8F0A250B}"/>
                  </a:ext>
                </a:extLst>
              </p:cNvPr>
              <p:cNvSpPr txBox="1"/>
              <p:nvPr/>
            </p:nvSpPr>
            <p:spPr>
              <a:xfrm>
                <a:off x="8917927" y="6511385"/>
                <a:ext cx="2249929" cy="10025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>
                    <a:solidFill>
                      <a:prstClr val="black"/>
                    </a:solidFill>
                    <a:latin typeface="Calibri"/>
                  </a:rPr>
                  <a:t>Right PC3pip </a:t>
                </a:r>
              </a:p>
              <a:p>
                <a:r>
                  <a:rPr lang="en-US" sz="1200" b="1" dirty="0">
                    <a:solidFill>
                      <a:prstClr val="black"/>
                    </a:solidFill>
                    <a:latin typeface="Calibri"/>
                  </a:rPr>
                  <a:t>tumor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134817E-AF3C-E810-8572-34747DFA5CB0}"/>
                  </a:ext>
                </a:extLst>
              </p:cNvPr>
              <p:cNvSpPr txBox="1"/>
              <p:nvPr/>
            </p:nvSpPr>
            <p:spPr>
              <a:xfrm>
                <a:off x="11974230" y="6511385"/>
                <a:ext cx="2249929" cy="10025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>
                    <a:solidFill>
                      <a:prstClr val="black"/>
                    </a:solidFill>
                    <a:latin typeface="Calibri"/>
                  </a:rPr>
                  <a:t>Right PC3pip </a:t>
                </a:r>
              </a:p>
              <a:p>
                <a:r>
                  <a:rPr lang="en-US" sz="1200" b="1" dirty="0">
                    <a:solidFill>
                      <a:prstClr val="black"/>
                    </a:solidFill>
                    <a:latin typeface="Calibri"/>
                  </a:rPr>
                  <a:t>tumor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860892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25BA524D-112E-393B-5232-650B20B677F1}"/>
              </a:ext>
            </a:extLst>
          </p:cNvPr>
          <p:cNvGrpSpPr/>
          <p:nvPr/>
        </p:nvGrpSpPr>
        <p:grpSpPr>
          <a:xfrm>
            <a:off x="1483369" y="481088"/>
            <a:ext cx="3928967" cy="3323068"/>
            <a:chOff x="1483369" y="481088"/>
            <a:chExt cx="3928967" cy="3323068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F7E656EA-28DF-AB56-0142-E2E32F01EB50}"/>
                </a:ext>
              </a:extLst>
            </p:cNvPr>
            <p:cNvGrpSpPr/>
            <p:nvPr/>
          </p:nvGrpSpPr>
          <p:grpSpPr>
            <a:xfrm>
              <a:off x="1483369" y="1375518"/>
              <a:ext cx="3928967" cy="2428638"/>
              <a:chOff x="451016" y="715952"/>
              <a:chExt cx="6340866" cy="3864486"/>
            </a:xfrm>
          </p:grpSpPr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639D4912-89DB-4A6E-2F0C-7554347AFB95}"/>
                  </a:ext>
                </a:extLst>
              </p:cNvPr>
              <p:cNvSpPr/>
              <p:nvPr/>
            </p:nvSpPr>
            <p:spPr>
              <a:xfrm>
                <a:off x="451016" y="715952"/>
                <a:ext cx="3858218" cy="2880904"/>
              </a:xfrm>
              <a:prstGeom prst="roundRect">
                <a:avLst>
                  <a:gd name="adj" fmla="val 4914"/>
                </a:avLst>
              </a:prstGeom>
              <a:solidFill>
                <a:srgbClr val="FDFDFD"/>
              </a:solidFill>
              <a:ln w="12700" cap="flat" cmpd="sng" algn="ctr">
                <a:solidFill>
                  <a:srgbClr val="F6F6F6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LID4096" kern="0">
                  <a:solidFill>
                    <a:prstClr val="black"/>
                  </a:solidFill>
                  <a:latin typeface="Calibri"/>
                </a:endParaRPr>
              </a:p>
            </p:txBody>
          </p: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BAE887E3-C5C9-0FFB-B9DF-BCFFD54A28DB}"/>
                  </a:ext>
                </a:extLst>
              </p:cNvPr>
              <p:cNvGrpSpPr/>
              <p:nvPr/>
            </p:nvGrpSpPr>
            <p:grpSpPr>
              <a:xfrm>
                <a:off x="621241" y="727365"/>
                <a:ext cx="6170641" cy="3853073"/>
                <a:chOff x="1621654" y="20773716"/>
                <a:chExt cx="6170641" cy="3853073"/>
              </a:xfrm>
            </p:grpSpPr>
            <p:grpSp>
              <p:nvGrpSpPr>
                <p:cNvPr id="7" name="Group 6">
                  <a:extLst>
                    <a:ext uri="{FF2B5EF4-FFF2-40B4-BE49-F238E27FC236}">
                      <a16:creationId xmlns:a16="http://schemas.microsoft.com/office/drawing/2014/main" id="{44B7A13E-EB14-C85C-BBF5-246ED5170DFA}"/>
                    </a:ext>
                  </a:extLst>
                </p:cNvPr>
                <p:cNvGrpSpPr/>
                <p:nvPr/>
              </p:nvGrpSpPr>
              <p:grpSpPr>
                <a:xfrm>
                  <a:off x="1621654" y="20773716"/>
                  <a:ext cx="6170641" cy="3853073"/>
                  <a:chOff x="8237366" y="13210888"/>
                  <a:chExt cx="5106775" cy="2849646"/>
                </a:xfrm>
              </p:grpSpPr>
              <p:grpSp>
                <p:nvGrpSpPr>
                  <p:cNvPr id="10" name="Group 9">
                    <a:extLst>
                      <a:ext uri="{FF2B5EF4-FFF2-40B4-BE49-F238E27FC236}">
                        <a16:creationId xmlns:a16="http://schemas.microsoft.com/office/drawing/2014/main" id="{D9F858B5-7535-F585-A3C6-684711150877}"/>
                      </a:ext>
                    </a:extLst>
                  </p:cNvPr>
                  <p:cNvGrpSpPr/>
                  <p:nvPr/>
                </p:nvGrpSpPr>
                <p:grpSpPr>
                  <a:xfrm>
                    <a:off x="8237366" y="13409018"/>
                    <a:ext cx="2971790" cy="2651516"/>
                    <a:chOff x="7734603" y="192499"/>
                    <a:chExt cx="2238900" cy="1652581"/>
                  </a:xfrm>
                </p:grpSpPr>
                <p:sp>
                  <p:nvSpPr>
                    <p:cNvPr id="18" name="Freeform 85">
                      <a:extLst>
                        <a:ext uri="{FF2B5EF4-FFF2-40B4-BE49-F238E27FC236}">
                          <a16:creationId xmlns:a16="http://schemas.microsoft.com/office/drawing/2014/main" id="{EAA634AB-745F-2724-B409-D53166AE42F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56025" y="681298"/>
                      <a:ext cx="300607" cy="140791"/>
                    </a:xfrm>
                    <a:custGeom>
                      <a:avLst/>
                      <a:gdLst>
                        <a:gd name="connsiteX0" fmla="*/ 14 w 1152340"/>
                        <a:gd name="connsiteY0" fmla="*/ 381079 h 750247"/>
                        <a:gd name="connsiteX1" fmla="*/ 167794 w 1152340"/>
                        <a:gd name="connsiteY1" fmla="*/ 121020 h 750247"/>
                        <a:gd name="connsiteX2" fmla="*/ 587243 w 1152340"/>
                        <a:gd name="connsiteY2" fmla="*/ 3574 h 750247"/>
                        <a:gd name="connsiteX3" fmla="*/ 1132528 w 1152340"/>
                        <a:gd name="connsiteY3" fmla="*/ 246855 h 750247"/>
                        <a:gd name="connsiteX4" fmla="*/ 989915 w 1152340"/>
                        <a:gd name="connsiteY4" fmla="*/ 574026 h 750247"/>
                        <a:gd name="connsiteX5" fmla="*/ 578854 w 1152340"/>
                        <a:gd name="connsiteY5" fmla="*/ 490136 h 750247"/>
                        <a:gd name="connsiteX6" fmla="*/ 385908 w 1152340"/>
                        <a:gd name="connsiteY6" fmla="*/ 615971 h 750247"/>
                        <a:gd name="connsiteX7" fmla="*/ 159405 w 1152340"/>
                        <a:gd name="connsiteY7" fmla="*/ 741805 h 750247"/>
                        <a:gd name="connsiteX8" fmla="*/ 14 w 1152340"/>
                        <a:gd name="connsiteY8" fmla="*/ 381079 h 75024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2340" h="750247">
                          <a:moveTo>
                            <a:pt x="14" y="381079"/>
                          </a:moveTo>
                          <a:cubicBezTo>
                            <a:pt x="1412" y="277615"/>
                            <a:pt x="69923" y="183937"/>
                            <a:pt x="167794" y="121020"/>
                          </a:cubicBezTo>
                          <a:cubicBezTo>
                            <a:pt x="265666" y="58102"/>
                            <a:pt x="426454" y="-17398"/>
                            <a:pt x="587243" y="3574"/>
                          </a:cubicBezTo>
                          <a:cubicBezTo>
                            <a:pt x="748032" y="24546"/>
                            <a:pt x="1065416" y="151780"/>
                            <a:pt x="1132528" y="246855"/>
                          </a:cubicBezTo>
                          <a:cubicBezTo>
                            <a:pt x="1199640" y="341930"/>
                            <a:pt x="1082194" y="533479"/>
                            <a:pt x="989915" y="574026"/>
                          </a:cubicBezTo>
                          <a:cubicBezTo>
                            <a:pt x="897636" y="614573"/>
                            <a:pt x="679522" y="483145"/>
                            <a:pt x="578854" y="490136"/>
                          </a:cubicBezTo>
                          <a:cubicBezTo>
                            <a:pt x="478186" y="497127"/>
                            <a:pt x="455816" y="574026"/>
                            <a:pt x="385908" y="615971"/>
                          </a:cubicBezTo>
                          <a:cubicBezTo>
                            <a:pt x="316000" y="657916"/>
                            <a:pt x="222323" y="783750"/>
                            <a:pt x="159405" y="741805"/>
                          </a:cubicBezTo>
                          <a:cubicBezTo>
                            <a:pt x="96488" y="699860"/>
                            <a:pt x="-1384" y="484543"/>
                            <a:pt x="14" y="381079"/>
                          </a:cubicBezTo>
                          <a:close/>
                        </a:path>
                      </a:pathLst>
                    </a:custGeom>
                    <a:solidFill>
                      <a:srgbClr val="721910"/>
                    </a:solidFill>
                    <a:ln w="12700" cap="flat" cmpd="sng" algn="ctr">
                      <a:solidFill>
                        <a:srgbClr val="E7E6E6"/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>
                        <a:defRPr/>
                      </a:pPr>
                      <a:endParaRPr lang="en-US" sz="1050" kern="0">
                        <a:solidFill>
                          <a:prstClr val="black"/>
                        </a:solidFill>
                        <a:latin typeface="Calibri" panose="020F0502020204030204"/>
                      </a:endParaRPr>
                    </a:p>
                  </p:txBody>
                </p:sp>
                <p:sp>
                  <p:nvSpPr>
                    <p:cNvPr id="19" name="Freeform 86">
                      <a:extLst>
                        <a:ext uri="{FF2B5EF4-FFF2-40B4-BE49-F238E27FC236}">
                          <a16:creationId xmlns:a16="http://schemas.microsoft.com/office/drawing/2014/main" id="{41D6242F-50BF-9100-61C5-B01BF37126A9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9070914" y="945144"/>
                      <a:ext cx="305583" cy="144854"/>
                    </a:xfrm>
                    <a:custGeom>
                      <a:avLst/>
                      <a:gdLst>
                        <a:gd name="connsiteX0" fmla="*/ 14 w 1152340"/>
                        <a:gd name="connsiteY0" fmla="*/ 381079 h 750247"/>
                        <a:gd name="connsiteX1" fmla="*/ 167794 w 1152340"/>
                        <a:gd name="connsiteY1" fmla="*/ 121020 h 750247"/>
                        <a:gd name="connsiteX2" fmla="*/ 587243 w 1152340"/>
                        <a:gd name="connsiteY2" fmla="*/ 3574 h 750247"/>
                        <a:gd name="connsiteX3" fmla="*/ 1132528 w 1152340"/>
                        <a:gd name="connsiteY3" fmla="*/ 246855 h 750247"/>
                        <a:gd name="connsiteX4" fmla="*/ 989915 w 1152340"/>
                        <a:gd name="connsiteY4" fmla="*/ 574026 h 750247"/>
                        <a:gd name="connsiteX5" fmla="*/ 578854 w 1152340"/>
                        <a:gd name="connsiteY5" fmla="*/ 490136 h 750247"/>
                        <a:gd name="connsiteX6" fmla="*/ 385908 w 1152340"/>
                        <a:gd name="connsiteY6" fmla="*/ 615971 h 750247"/>
                        <a:gd name="connsiteX7" fmla="*/ 159405 w 1152340"/>
                        <a:gd name="connsiteY7" fmla="*/ 741805 h 750247"/>
                        <a:gd name="connsiteX8" fmla="*/ 14 w 1152340"/>
                        <a:gd name="connsiteY8" fmla="*/ 381079 h 75024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2340" h="750247">
                          <a:moveTo>
                            <a:pt x="14" y="381079"/>
                          </a:moveTo>
                          <a:cubicBezTo>
                            <a:pt x="1412" y="277615"/>
                            <a:pt x="69923" y="183937"/>
                            <a:pt x="167794" y="121020"/>
                          </a:cubicBezTo>
                          <a:cubicBezTo>
                            <a:pt x="265666" y="58102"/>
                            <a:pt x="426454" y="-17398"/>
                            <a:pt x="587243" y="3574"/>
                          </a:cubicBezTo>
                          <a:cubicBezTo>
                            <a:pt x="748032" y="24546"/>
                            <a:pt x="1065416" y="151780"/>
                            <a:pt x="1132528" y="246855"/>
                          </a:cubicBezTo>
                          <a:cubicBezTo>
                            <a:pt x="1199640" y="341930"/>
                            <a:pt x="1082194" y="533479"/>
                            <a:pt x="989915" y="574026"/>
                          </a:cubicBezTo>
                          <a:cubicBezTo>
                            <a:pt x="897636" y="614573"/>
                            <a:pt x="679522" y="483145"/>
                            <a:pt x="578854" y="490136"/>
                          </a:cubicBezTo>
                          <a:cubicBezTo>
                            <a:pt x="478186" y="497127"/>
                            <a:pt x="455816" y="574026"/>
                            <a:pt x="385908" y="615971"/>
                          </a:cubicBezTo>
                          <a:cubicBezTo>
                            <a:pt x="316000" y="657916"/>
                            <a:pt x="222323" y="783750"/>
                            <a:pt x="159405" y="741805"/>
                          </a:cubicBezTo>
                          <a:cubicBezTo>
                            <a:pt x="96488" y="699860"/>
                            <a:pt x="-1384" y="484543"/>
                            <a:pt x="14" y="381079"/>
                          </a:cubicBezTo>
                          <a:close/>
                        </a:path>
                      </a:pathLst>
                    </a:custGeom>
                    <a:solidFill>
                      <a:srgbClr val="721910"/>
                    </a:solidFill>
                    <a:ln w="12700" cap="flat" cmpd="sng" algn="ctr">
                      <a:solidFill>
                        <a:srgbClr val="E7E6E6"/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>
                        <a:defRPr/>
                      </a:pPr>
                      <a:endParaRPr lang="en-US" sz="1050" kern="0">
                        <a:solidFill>
                          <a:prstClr val="black"/>
                        </a:solidFill>
                        <a:latin typeface="Calibri" panose="020F0502020204030204"/>
                      </a:endParaRPr>
                    </a:p>
                  </p:txBody>
                </p:sp>
                <p:pic>
                  <p:nvPicPr>
                    <p:cNvPr id="20" name="Picture 19" descr="Clipart - Simple cartoon &lt;strong&gt;mouse&lt;/strong&gt;">
                      <a:extLst>
                        <a:ext uri="{FF2B5EF4-FFF2-40B4-BE49-F238E27FC236}">
                          <a16:creationId xmlns:a16="http://schemas.microsoft.com/office/drawing/2014/main" id="{C78AFFBB-9740-92CA-2F32-1912AFF4A72E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" cstate="print">
                      <a:clrChange>
                        <a:clrFrom>
                          <a:srgbClr val="CCCCCC"/>
                        </a:clrFrom>
                        <a:clrTo>
                          <a:srgbClr val="CCCCCC">
                            <a:alpha val="0"/>
                          </a:srgbClr>
                        </a:clrTo>
                      </a:clrChange>
                      <a:biLevel thresh="50000"/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5215578">
                      <a:off x="8306988" y="-379886"/>
                      <a:ext cx="1094130" cy="2238900"/>
                    </a:xfrm>
                    <a:prstGeom prst="rect">
                      <a:avLst/>
                    </a:prstGeom>
                    <a:solidFill>
                      <a:sysClr val="window" lastClr="FFFFFF">
                        <a:alpha val="67000"/>
                      </a:sysClr>
                    </a:solidFill>
                    <a:effectLst>
                      <a:outerShdw blurRad="50800" dist="50800" dir="5400000" algn="ctr" rotWithShape="0">
                        <a:sysClr val="window" lastClr="FFFFFF">
                          <a:alpha val="65000"/>
                        </a:sysClr>
                      </a:outerShdw>
                    </a:effectLst>
                  </p:spPr>
                </p:pic>
                <p:sp>
                  <p:nvSpPr>
                    <p:cNvPr id="21" name="TextBox 6">
                      <a:extLst>
                        <a:ext uri="{FF2B5EF4-FFF2-40B4-BE49-F238E27FC236}">
                          <a16:creationId xmlns:a16="http://schemas.microsoft.com/office/drawing/2014/main" id="{03B2785A-A613-CD8D-A5F3-FFE24CA45AA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243343" y="1425945"/>
                      <a:ext cx="940659" cy="41913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noAutofit/>
                    </a:bodyPr>
                    <a:lstStyle/>
                    <a:p>
                      <a:pPr>
                        <a:defRPr/>
                      </a:pPr>
                      <a:r>
                        <a:rPr lang="en-US" sz="1200" b="1" kern="0" dirty="0">
                          <a:solidFill>
                            <a:prstClr val="black"/>
                          </a:solidFill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Kidneys</a:t>
                      </a:r>
                      <a:endParaRPr lang="en-US" sz="1200" b="1" kern="0" dirty="0">
                        <a:solidFill>
                          <a:prstClr val="black"/>
                        </a:solidFill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p:txBody>
                </p:sp>
                <p:cxnSp>
                  <p:nvCxnSpPr>
                    <p:cNvPr id="22" name="Straight Connector 21">
                      <a:extLst>
                        <a:ext uri="{FF2B5EF4-FFF2-40B4-BE49-F238E27FC236}">
                          <a16:creationId xmlns:a16="http://schemas.microsoft.com/office/drawing/2014/main" id="{CB46DFDF-F9B7-0B31-57A4-2567E4F4AAF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8826443" y="1066828"/>
                      <a:ext cx="345248" cy="391598"/>
                    </a:xfrm>
                    <a:prstGeom prst="line">
                      <a:avLst/>
                    </a:prstGeom>
                    <a:noFill/>
                    <a:ln w="28575" cap="flat" cmpd="sng" algn="ctr">
                      <a:solidFill>
                        <a:srgbClr val="E5D5D3"/>
                      </a:solidFill>
                      <a:prstDash val="solid"/>
                      <a:miter lim="800000"/>
                      <a:headEnd type="triangle" w="med" len="med"/>
                      <a:tailEnd type="none" w="med" len="med"/>
                    </a:ln>
                    <a:effectLst/>
                  </p:spPr>
                </p:cxnSp>
                <p:sp>
                  <p:nvSpPr>
                    <p:cNvPr id="23" name="Oval 22">
                      <a:extLst>
                        <a:ext uri="{FF2B5EF4-FFF2-40B4-BE49-F238E27FC236}">
                          <a16:creationId xmlns:a16="http://schemas.microsoft.com/office/drawing/2014/main" id="{D64F0682-E18B-7E4A-D4EB-B58F4C0F4EC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206329" y="622002"/>
                      <a:ext cx="171618" cy="126908"/>
                    </a:xfrm>
                    <a:prstGeom prst="ellipse">
                      <a:avLst/>
                    </a:prstGeom>
                    <a:solidFill>
                      <a:srgbClr val="ED7D31"/>
                    </a:solidFill>
                    <a:ln w="28575" cap="flat" cmpd="sng" algn="ctr">
                      <a:solidFill>
                        <a:srgbClr val="7030A0"/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>
                        <a:defRPr/>
                      </a:pPr>
                      <a:endParaRPr lang="en-US" sz="1050" kern="0">
                        <a:solidFill>
                          <a:prstClr val="black"/>
                        </a:solidFill>
                        <a:latin typeface="Calibri" panose="020F0502020204030204"/>
                      </a:endParaRPr>
                    </a:p>
                  </p:txBody>
                </p:sp>
                <p:sp>
                  <p:nvSpPr>
                    <p:cNvPr id="24" name="Oval 23">
                      <a:extLst>
                        <a:ext uri="{FF2B5EF4-FFF2-40B4-BE49-F238E27FC236}">
                          <a16:creationId xmlns:a16="http://schemas.microsoft.com/office/drawing/2014/main" id="{16FBB7AC-CBB3-9075-AA11-F4F2975CB0D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256756" y="956669"/>
                      <a:ext cx="166353" cy="121804"/>
                    </a:xfrm>
                    <a:prstGeom prst="ellipse">
                      <a:avLst/>
                    </a:prstGeom>
                    <a:solidFill>
                      <a:srgbClr val="ED7D31"/>
                    </a:solidFill>
                    <a:ln w="38100" cap="flat" cmpd="sng" algn="ctr">
                      <a:solidFill>
                        <a:sysClr val="windowText" lastClr="000000"/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>
                        <a:defRPr/>
                      </a:pPr>
                      <a:endParaRPr lang="en-US" sz="1050" kern="0">
                        <a:solidFill>
                          <a:prstClr val="black"/>
                        </a:solidFill>
                        <a:latin typeface="Calibri" panose="020F0502020204030204"/>
                      </a:endParaRPr>
                    </a:p>
                  </p:txBody>
                </p:sp>
              </p:grpSp>
              <p:sp>
                <p:nvSpPr>
                  <p:cNvPr id="11" name="Oval 10">
                    <a:extLst>
                      <a:ext uri="{FF2B5EF4-FFF2-40B4-BE49-F238E27FC236}">
                        <a16:creationId xmlns:a16="http://schemas.microsoft.com/office/drawing/2014/main" id="{2BC50AAF-F47D-EBA8-3376-8F117FC659DD}"/>
                      </a:ext>
                    </a:extLst>
                  </p:cNvPr>
                  <p:cNvSpPr/>
                  <p:nvPr/>
                </p:nvSpPr>
                <p:spPr>
                  <a:xfrm rot="215021">
                    <a:off x="10188254" y="14074935"/>
                    <a:ext cx="240247" cy="247980"/>
                  </a:xfrm>
                  <a:prstGeom prst="ellipse">
                    <a:avLst/>
                  </a:prstGeom>
                  <a:noFill/>
                  <a:ln w="38100" cap="flat" cmpd="sng" algn="ctr">
                    <a:solidFill>
                      <a:srgbClr val="3737E3"/>
                    </a:solidFill>
                    <a:prstDash val="sysDot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algn="ctr">
                      <a:defRPr/>
                    </a:pPr>
                    <a:endParaRPr lang="en-US" kern="0" dirty="0">
                      <a:solidFill>
                        <a:prstClr val="black"/>
                      </a:solidFill>
                      <a:latin typeface="Calibri" panose="020F0502020204030204"/>
                    </a:endParaRPr>
                  </a:p>
                </p:txBody>
              </p:sp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41E8D316-D0DE-5037-E1E8-94E4717D1A9C}"/>
                      </a:ext>
                    </a:extLst>
                  </p:cNvPr>
                  <p:cNvSpPr txBox="1"/>
                  <p:nvPr/>
                </p:nvSpPr>
                <p:spPr>
                  <a:xfrm>
                    <a:off x="11319356" y="13466517"/>
                    <a:ext cx="2024785" cy="68817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sz="1600" b="1" kern="0" dirty="0">
                        <a:solidFill>
                          <a:prstClr val="black"/>
                        </a:solidFill>
                        <a:latin typeface="Calibri" panose="020F0502020204030204"/>
                      </a:rPr>
                      <a:t>PSMA (+) </a:t>
                    </a:r>
                  </a:p>
                  <a:p>
                    <a:pPr>
                      <a:defRPr/>
                    </a:pPr>
                    <a:r>
                      <a:rPr lang="en-US" sz="1600" b="1" kern="0" dirty="0">
                        <a:solidFill>
                          <a:prstClr val="black"/>
                        </a:solidFill>
                        <a:latin typeface="Calibri" panose="020F0502020204030204"/>
                      </a:rPr>
                      <a:t>PC3pip tumor</a:t>
                    </a:r>
                  </a:p>
                </p:txBody>
              </p:sp>
              <p:cxnSp>
                <p:nvCxnSpPr>
                  <p:cNvPr id="13" name="Straight Connector 12">
                    <a:extLst>
                      <a:ext uri="{FF2B5EF4-FFF2-40B4-BE49-F238E27FC236}">
                        <a16:creationId xmlns:a16="http://schemas.microsoft.com/office/drawing/2014/main" id="{DE9A680E-2431-1CF8-2875-5683A128231D}"/>
                      </a:ext>
                    </a:extLst>
                  </p:cNvPr>
                  <p:cNvCxnSpPr>
                    <a:stCxn id="12" idx="1"/>
                  </p:cNvCxnSpPr>
                  <p:nvPr/>
                </p:nvCxnSpPr>
                <p:spPr>
                  <a:xfrm flipH="1">
                    <a:off x="10562945" y="13810607"/>
                    <a:ext cx="756411" cy="304745"/>
                  </a:xfrm>
                  <a:prstGeom prst="line">
                    <a:avLst/>
                  </a:prstGeom>
                  <a:noFill/>
                  <a:ln w="28575" cap="flat" cmpd="sng" algn="ctr">
                    <a:solidFill>
                      <a:srgbClr val="ED7D31"/>
                    </a:solidFill>
                    <a:prstDash val="solid"/>
                    <a:miter lim="800000"/>
                    <a:headEnd type="triangle" w="med" len="med"/>
                    <a:tailEnd type="none" w="med" len="med"/>
                  </a:ln>
                  <a:effectLst/>
                </p:spPr>
              </p:cxnSp>
              <p:sp>
                <p:nvSpPr>
                  <p:cNvPr id="14" name="Oval 13">
                    <a:extLst>
                      <a:ext uri="{FF2B5EF4-FFF2-40B4-BE49-F238E27FC236}">
                        <a16:creationId xmlns:a16="http://schemas.microsoft.com/office/drawing/2014/main" id="{86A0A0BC-4AF6-CD33-8EEA-555457D0E714}"/>
                      </a:ext>
                    </a:extLst>
                  </p:cNvPr>
                  <p:cNvSpPr/>
                  <p:nvPr/>
                </p:nvSpPr>
                <p:spPr>
                  <a:xfrm>
                    <a:off x="10229989" y="14599163"/>
                    <a:ext cx="252937" cy="266602"/>
                  </a:xfrm>
                  <a:prstGeom prst="ellipse">
                    <a:avLst/>
                  </a:prstGeom>
                  <a:noFill/>
                  <a:ln w="38100" cap="flat" cmpd="sng" algn="ctr">
                    <a:solidFill>
                      <a:sysClr val="windowText" lastClr="000000"/>
                    </a:solidFill>
                    <a:prstDash val="sysDot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algn="ctr">
                      <a:defRPr/>
                    </a:pPr>
                    <a:endParaRPr lang="en-US" kern="0">
                      <a:solidFill>
                        <a:prstClr val="black"/>
                      </a:solidFill>
                      <a:latin typeface="Calibri" panose="020F0502020204030204"/>
                    </a:endParaRPr>
                  </a:p>
                </p:txBody>
              </p:sp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8ADEA125-583B-B73C-B14E-B723BA5F5782}"/>
                      </a:ext>
                    </a:extLst>
                  </p:cNvPr>
                  <p:cNvSpPr txBox="1"/>
                  <p:nvPr/>
                </p:nvSpPr>
                <p:spPr>
                  <a:xfrm>
                    <a:off x="11377155" y="14680875"/>
                    <a:ext cx="1942480" cy="68817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sz="1600" b="1" kern="0" dirty="0">
                        <a:solidFill>
                          <a:prstClr val="black"/>
                        </a:solidFill>
                        <a:latin typeface="Calibri" panose="020F0502020204030204"/>
                      </a:rPr>
                      <a:t>PSMA (-) </a:t>
                    </a:r>
                  </a:p>
                  <a:p>
                    <a:pPr>
                      <a:defRPr/>
                    </a:pPr>
                    <a:r>
                      <a:rPr lang="en-US" sz="1600" b="1" kern="0" dirty="0">
                        <a:solidFill>
                          <a:prstClr val="black"/>
                        </a:solidFill>
                        <a:latin typeface="Calibri" panose="020F0502020204030204"/>
                      </a:rPr>
                      <a:t>PC3flu tumor</a:t>
                    </a:r>
                  </a:p>
                </p:txBody>
              </p:sp>
              <p:cxnSp>
                <p:nvCxnSpPr>
                  <p:cNvPr id="16" name="Straight Connector 15">
                    <a:extLst>
                      <a:ext uri="{FF2B5EF4-FFF2-40B4-BE49-F238E27FC236}">
                        <a16:creationId xmlns:a16="http://schemas.microsoft.com/office/drawing/2014/main" id="{D7DB6630-0D50-F403-2045-BCDB64AA7697}"/>
                      </a:ext>
                    </a:extLst>
                  </p:cNvPr>
                  <p:cNvCxnSpPr/>
                  <p:nvPr/>
                </p:nvCxnSpPr>
                <p:spPr>
                  <a:xfrm flipH="1" flipV="1">
                    <a:off x="10387731" y="14732821"/>
                    <a:ext cx="700118" cy="158063"/>
                  </a:xfrm>
                  <a:prstGeom prst="line">
                    <a:avLst/>
                  </a:prstGeom>
                  <a:noFill/>
                  <a:ln w="28575" cap="flat" cmpd="sng" algn="ctr">
                    <a:solidFill>
                      <a:srgbClr val="ED7D31"/>
                    </a:solidFill>
                    <a:prstDash val="solid"/>
                    <a:miter lim="800000"/>
                    <a:headEnd type="triangle" w="med" len="med"/>
                    <a:tailEnd type="none" w="med" len="med"/>
                  </a:ln>
                  <a:effectLst/>
                </p:spPr>
              </p:cxnSp>
              <p:pic>
                <p:nvPicPr>
                  <p:cNvPr id="17" name="Picture 16">
                    <a:extLst>
                      <a:ext uri="{FF2B5EF4-FFF2-40B4-BE49-F238E27FC236}">
                        <a16:creationId xmlns:a16="http://schemas.microsoft.com/office/drawing/2014/main" id="{386E1FFD-9426-14D9-3AFD-479B1D28777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" cstate="print">
                    <a:duotone>
                      <a:srgbClr val="00A2DE">
                        <a:shade val="45000"/>
                        <a:satMod val="135000"/>
                      </a:srgbClr>
                      <a:prstClr val="white"/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ackgroundRemoval t="4750" b="94500" l="0" r="100000">
                                <a14:foregroundMark x1="64125" y1="45875" x2="64125" y2="45875"/>
                                <a14:foregroundMark x1="71625" y1="55250" x2="71625" y2="55250"/>
                                <a14:foregroundMark x1="77250" y1="68375" x2="77250" y2="68375"/>
                                <a14:foregroundMark x1="81000" y1="75875" x2="81000" y2="75875"/>
                                <a14:foregroundMark x1="71625" y1="32750" x2="71625" y2="32750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5446" t="9783" r="5964" b="11292"/>
                  <a:stretch/>
                </p:blipFill>
                <p:spPr>
                  <a:xfrm rot="3157572">
                    <a:off x="9674251" y="13230435"/>
                    <a:ext cx="673720" cy="634626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7DB62909-01F1-A715-05E5-1F85B37C4854}"/>
                    </a:ext>
                  </a:extLst>
                </p:cNvPr>
                <p:cNvSpPr txBox="1"/>
                <p:nvPr/>
              </p:nvSpPr>
              <p:spPr>
                <a:xfrm>
                  <a:off x="3649680" y="23927801"/>
                  <a:ext cx="4057973" cy="4407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defRPr/>
                  </a:pPr>
                  <a:r>
                    <a:rPr lang="en-US" sz="1200" b="1" kern="0" dirty="0">
                      <a:solidFill>
                        <a:prstClr val="black"/>
                      </a:solidFill>
                      <a:latin typeface="Calibri" panose="020F0502020204030204"/>
                    </a:rPr>
                    <a:t>US imaging plane</a:t>
                  </a:r>
                </a:p>
              </p:txBody>
            </p:sp>
            <p:cxnSp>
              <p:nvCxnSpPr>
                <p:cNvPr id="9" name="Straight Connector 8">
                  <a:extLst>
                    <a:ext uri="{FF2B5EF4-FFF2-40B4-BE49-F238E27FC236}">
                      <a16:creationId xmlns:a16="http://schemas.microsoft.com/office/drawing/2014/main" id="{A5A2D8C3-F7BB-B680-ED7A-EDA52CA0740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4119725" y="21584609"/>
                  <a:ext cx="143598" cy="2313569"/>
                </a:xfrm>
                <a:prstGeom prst="line">
                  <a:avLst/>
                </a:prstGeom>
                <a:noFill/>
                <a:ln w="28575" cap="flat" cmpd="sng" algn="ctr">
                  <a:solidFill>
                    <a:srgbClr val="0066CC">
                      <a:lumMod val="40000"/>
                      <a:lumOff val="60000"/>
                    </a:srgbClr>
                  </a:solidFill>
                  <a:prstDash val="solid"/>
                  <a:miter lim="800000"/>
                  <a:headEnd type="triangle" w="med" len="med"/>
                  <a:tailEnd type="none" w="med" len="med"/>
                </a:ln>
                <a:effectLst/>
              </p:spPr>
            </p:cxnSp>
          </p:grpSp>
        </p:grp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6D2B925A-3FFA-48DD-DA9B-3E9D3107D3A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198844" y="481088"/>
              <a:ext cx="1731352" cy="862334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8B39836F-660F-687D-D30A-0D418953BC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7800" b="91000" l="17867" r="79000">
                          <a14:foregroundMark x1="72400" y1="12300" x2="30867" y2="83900"/>
                          <a14:foregroundMark x1="30867" y1="83900" x2="17867" y2="91000"/>
                          <a14:foregroundMark x1="73400" y1="15400" x2="75467" y2="16900"/>
                          <a14:foregroundMark x1="74467" y1="15400" x2="74467" y2="15400"/>
                          <a14:foregroundMark x1="70267" y1="9300" x2="74400" y2="7800"/>
                        </a14:backgroundRemoval>
                      </a14:imgEffect>
                    </a14:imgLayer>
                  </a14:imgProps>
                </a:ext>
              </a:extLst>
            </a:blip>
            <a:srcRect l="16129" t="-653" r="13944" b="-1"/>
            <a:stretch/>
          </p:blipFill>
          <p:spPr>
            <a:xfrm>
              <a:off x="3329006" y="1107414"/>
              <a:ext cx="609600" cy="5849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254972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oup 60">
            <a:extLst>
              <a:ext uri="{FF2B5EF4-FFF2-40B4-BE49-F238E27FC236}">
                <a16:creationId xmlns:a16="http://schemas.microsoft.com/office/drawing/2014/main" id="{B5A66CD3-5B07-F9F4-88E2-01DD198A43B3}"/>
              </a:ext>
            </a:extLst>
          </p:cNvPr>
          <p:cNvGrpSpPr/>
          <p:nvPr/>
        </p:nvGrpSpPr>
        <p:grpSpPr>
          <a:xfrm>
            <a:off x="112247" y="1429318"/>
            <a:ext cx="9231669" cy="2880719"/>
            <a:chOff x="112247" y="1429318"/>
            <a:chExt cx="9231669" cy="2880719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ECA9C81F-4F4F-27F1-3888-F0BCBD907979}"/>
                </a:ext>
              </a:extLst>
            </p:cNvPr>
            <p:cNvGrpSpPr/>
            <p:nvPr/>
          </p:nvGrpSpPr>
          <p:grpSpPr>
            <a:xfrm>
              <a:off x="5395185" y="2342254"/>
              <a:ext cx="440735" cy="1676401"/>
              <a:chOff x="4438865" y="2618153"/>
              <a:chExt cx="587646" cy="2235201"/>
            </a:xfrm>
          </p:grpSpPr>
          <p:pic>
            <p:nvPicPr>
              <p:cNvPr id="5" name="Picture 4" descr="Graphical user interface, application&#10;&#10;Description automatically generated">
                <a:extLst>
                  <a:ext uri="{FF2B5EF4-FFF2-40B4-BE49-F238E27FC236}">
                    <a16:creationId xmlns:a16="http://schemas.microsoft.com/office/drawing/2014/main" id="{8B7DB504-2FD5-E4CE-4391-6103FC6B282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77013" t="25394" r="19055" b="25717"/>
              <a:stretch/>
            </p:blipFill>
            <p:spPr>
              <a:xfrm>
                <a:off x="4438865" y="2618153"/>
                <a:ext cx="179755" cy="2235201"/>
              </a:xfrm>
              <a:prstGeom prst="rect">
                <a:avLst/>
              </a:prstGeom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41CCACC-692B-7B32-EA90-3AF6512C4A4C}"/>
                  </a:ext>
                </a:extLst>
              </p:cNvPr>
              <p:cNvSpPr txBox="1"/>
              <p:nvPr/>
            </p:nvSpPr>
            <p:spPr>
              <a:xfrm>
                <a:off x="4555868" y="2672862"/>
                <a:ext cx="47064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750" dirty="0">
                    <a:solidFill>
                      <a:prstClr val="black"/>
                    </a:solidFill>
                    <a:latin typeface="Calibri"/>
                  </a:rPr>
                  <a:t>2.00</a:t>
                </a: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2DE27F9-B639-5648-152A-D8AB921889CF}"/>
                  </a:ext>
                </a:extLst>
              </p:cNvPr>
              <p:cNvSpPr txBox="1"/>
              <p:nvPr/>
            </p:nvSpPr>
            <p:spPr>
              <a:xfrm>
                <a:off x="4555868" y="3558338"/>
                <a:ext cx="47064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750" dirty="0">
                    <a:solidFill>
                      <a:prstClr val="black"/>
                    </a:solidFill>
                    <a:latin typeface="Calibri"/>
                  </a:rPr>
                  <a:t>1.00</a:t>
                </a: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AB5B53D-05BC-EF6B-2AC8-79B6013C847D}"/>
                  </a:ext>
                </a:extLst>
              </p:cNvPr>
              <p:cNvSpPr txBox="1"/>
              <p:nvPr/>
            </p:nvSpPr>
            <p:spPr>
              <a:xfrm>
                <a:off x="4555868" y="4565683"/>
                <a:ext cx="47064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750" dirty="0">
                    <a:solidFill>
                      <a:prstClr val="black"/>
                    </a:solidFill>
                    <a:latin typeface="Calibri"/>
                  </a:rPr>
                  <a:t>0.00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0C0B58A1-B2AE-0C97-992F-A0BA37DABB66}"/>
                </a:ext>
              </a:extLst>
            </p:cNvPr>
            <p:cNvGrpSpPr/>
            <p:nvPr/>
          </p:nvGrpSpPr>
          <p:grpSpPr>
            <a:xfrm>
              <a:off x="112247" y="2181006"/>
              <a:ext cx="2833869" cy="2011700"/>
              <a:chOff x="645719" y="1252265"/>
              <a:chExt cx="3778492" cy="2682267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97D24E8-03DB-A810-2A44-068389B37301}"/>
                  </a:ext>
                </a:extLst>
              </p:cNvPr>
              <p:cNvSpPr txBox="1"/>
              <p:nvPr/>
            </p:nvSpPr>
            <p:spPr>
              <a:xfrm>
                <a:off x="1999711" y="1252265"/>
                <a:ext cx="1078843" cy="4001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5B9BD5">
                        <a:lumMod val="75000"/>
                      </a:srgbClr>
                    </a:solidFill>
                    <a:latin typeface="Calibri"/>
                  </a:rPr>
                  <a:t>Free NBs</a:t>
                </a:r>
              </a:p>
            </p:txBody>
          </p: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B41B0E2D-25AC-6571-18C7-132787397831}"/>
                  </a:ext>
                </a:extLst>
              </p:cNvPr>
              <p:cNvGrpSpPr/>
              <p:nvPr/>
            </p:nvGrpSpPr>
            <p:grpSpPr>
              <a:xfrm>
                <a:off x="645719" y="1848259"/>
                <a:ext cx="3778492" cy="2086273"/>
                <a:chOff x="645719" y="1848259"/>
                <a:chExt cx="3778492" cy="2086273"/>
              </a:xfrm>
            </p:grpSpPr>
            <p:grpSp>
              <p:nvGrpSpPr>
                <p:cNvPr id="12" name="Group 11">
                  <a:extLst>
                    <a:ext uri="{FF2B5EF4-FFF2-40B4-BE49-F238E27FC236}">
                      <a16:creationId xmlns:a16="http://schemas.microsoft.com/office/drawing/2014/main" id="{F556B6C5-699E-E941-E4C1-6B8319927C65}"/>
                    </a:ext>
                  </a:extLst>
                </p:cNvPr>
                <p:cNvGrpSpPr/>
                <p:nvPr/>
              </p:nvGrpSpPr>
              <p:grpSpPr>
                <a:xfrm>
                  <a:off x="645719" y="1848259"/>
                  <a:ext cx="3531325" cy="2086273"/>
                  <a:chOff x="645719" y="1848259"/>
                  <a:chExt cx="3531325" cy="2086273"/>
                </a:xfrm>
              </p:grpSpPr>
              <p:grpSp>
                <p:nvGrpSpPr>
                  <p:cNvPr id="14" name="Group 13">
                    <a:extLst>
                      <a:ext uri="{FF2B5EF4-FFF2-40B4-BE49-F238E27FC236}">
                        <a16:creationId xmlns:a16="http://schemas.microsoft.com/office/drawing/2014/main" id="{E44D6AD5-9B97-9EEA-B0D2-38AB499FADBD}"/>
                      </a:ext>
                    </a:extLst>
                  </p:cNvPr>
                  <p:cNvGrpSpPr/>
                  <p:nvPr/>
                </p:nvGrpSpPr>
                <p:grpSpPr>
                  <a:xfrm>
                    <a:off x="645719" y="1848259"/>
                    <a:ext cx="3531325" cy="2086273"/>
                    <a:chOff x="1165721" y="2860966"/>
                    <a:chExt cx="3531325" cy="2086273"/>
                  </a:xfrm>
                </p:grpSpPr>
                <p:pic>
                  <p:nvPicPr>
                    <p:cNvPr id="18" name="Picture 17" descr="Graphical user interface, application&#10;&#10;Description automatically generated">
                      <a:extLst>
                        <a:ext uri="{FF2B5EF4-FFF2-40B4-BE49-F238E27FC236}">
                          <a16:creationId xmlns:a16="http://schemas.microsoft.com/office/drawing/2014/main" id="{F97040CA-3868-6914-FDF7-7C1FB6B5B665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2"/>
                    <a:srcRect t="28142" r="22762" b="35117"/>
                    <a:stretch/>
                  </p:blipFill>
                  <p:spPr>
                    <a:xfrm>
                      <a:off x="1165721" y="2860966"/>
                      <a:ext cx="3531325" cy="1679771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9" name="Picture 18" descr="Graphical user interface, application&#10;&#10;Description automatically generated">
                      <a:extLst>
                        <a:ext uri="{FF2B5EF4-FFF2-40B4-BE49-F238E27FC236}">
                          <a16:creationId xmlns:a16="http://schemas.microsoft.com/office/drawing/2014/main" id="{A84778EB-EFF5-C42D-1E0B-09F7FA0CB48D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2"/>
                    <a:srcRect l="20575" t="72915" r="34172" b="18707"/>
                    <a:stretch/>
                  </p:blipFill>
                  <p:spPr>
                    <a:xfrm>
                      <a:off x="2108082" y="4564183"/>
                      <a:ext cx="2068962" cy="383056"/>
                    </a:xfrm>
                    <a:prstGeom prst="rect">
                      <a:avLst/>
                    </a:prstGeom>
                  </p:spPr>
                </p:pic>
              </p:grpSp>
              <p:sp>
                <p:nvSpPr>
                  <p:cNvPr id="15" name="Oval 14">
                    <a:extLst>
                      <a:ext uri="{FF2B5EF4-FFF2-40B4-BE49-F238E27FC236}">
                        <a16:creationId xmlns:a16="http://schemas.microsoft.com/office/drawing/2014/main" id="{5AA6E273-830B-8328-976B-9B7104652420}"/>
                      </a:ext>
                    </a:extLst>
                  </p:cNvPr>
                  <p:cNvSpPr/>
                  <p:nvPr/>
                </p:nvSpPr>
                <p:spPr>
                  <a:xfrm rot="20020716">
                    <a:off x="1450984" y="2405106"/>
                    <a:ext cx="842626" cy="656445"/>
                  </a:xfrm>
                  <a:prstGeom prst="ellipse">
                    <a:avLst/>
                  </a:prstGeom>
                  <a:noFill/>
                  <a:ln w="19050">
                    <a:solidFill>
                      <a:schemeClr val="accent5">
                        <a:lumMod val="60000"/>
                        <a:lumOff val="40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rgbClr val="4472C4">
                          <a:lumMod val="60000"/>
                          <a:lumOff val="40000"/>
                        </a:srgbClr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16" name="Oval 15">
                    <a:extLst>
                      <a:ext uri="{FF2B5EF4-FFF2-40B4-BE49-F238E27FC236}">
                        <a16:creationId xmlns:a16="http://schemas.microsoft.com/office/drawing/2014/main" id="{888F9AAB-C879-F340-07AF-5D98D75F4E3B}"/>
                      </a:ext>
                    </a:extLst>
                  </p:cNvPr>
                  <p:cNvSpPr/>
                  <p:nvPr/>
                </p:nvSpPr>
                <p:spPr>
                  <a:xfrm rot="1349298">
                    <a:off x="3353065" y="2206497"/>
                    <a:ext cx="679203" cy="614991"/>
                  </a:xfrm>
                  <a:prstGeom prst="ellipse">
                    <a:avLst/>
                  </a:prstGeom>
                  <a:noFill/>
                  <a:ln w="19050">
                    <a:solidFill>
                      <a:schemeClr val="accent2">
                        <a:lumMod val="60000"/>
                        <a:lumOff val="40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7B6C1B2F-2AA1-AAC3-60CB-F50818E7045F}"/>
                      </a:ext>
                    </a:extLst>
                  </p:cNvPr>
                  <p:cNvSpPr txBox="1"/>
                  <p:nvPr/>
                </p:nvSpPr>
                <p:spPr>
                  <a:xfrm>
                    <a:off x="1213843" y="2021490"/>
                    <a:ext cx="883908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b="1" dirty="0">
                        <a:solidFill>
                          <a:srgbClr val="4472C4">
                            <a:lumMod val="60000"/>
                            <a:lumOff val="40000"/>
                          </a:srgbClr>
                        </a:solidFill>
                        <a:latin typeface="Calibri"/>
                      </a:rPr>
                      <a:t>PSMA-</a:t>
                    </a:r>
                  </a:p>
                </p:txBody>
              </p:sp>
            </p:grpSp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D47AFEF7-2E67-BF44-B28D-AA762BD1BB14}"/>
                    </a:ext>
                  </a:extLst>
                </p:cNvPr>
                <p:cNvSpPr txBox="1"/>
                <p:nvPr/>
              </p:nvSpPr>
              <p:spPr>
                <a:xfrm>
                  <a:off x="2846608" y="1951944"/>
                  <a:ext cx="1577603" cy="34881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100" b="1" dirty="0">
                      <a:solidFill>
                        <a:srgbClr val="ED7D31">
                          <a:lumMod val="60000"/>
                          <a:lumOff val="40000"/>
                        </a:srgbClr>
                      </a:solidFill>
                      <a:latin typeface="Calibri"/>
                    </a:rPr>
                    <a:t>PSMA+</a:t>
                  </a:r>
                </a:p>
              </p:txBody>
            </p:sp>
          </p:grp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3155681E-8CF8-3C12-C805-0E7EB3685AAB}"/>
                </a:ext>
              </a:extLst>
            </p:cNvPr>
            <p:cNvGrpSpPr/>
            <p:nvPr/>
          </p:nvGrpSpPr>
          <p:grpSpPr>
            <a:xfrm>
              <a:off x="2778816" y="2227261"/>
              <a:ext cx="2596161" cy="1944277"/>
              <a:chOff x="641881" y="4075339"/>
              <a:chExt cx="3531325" cy="2576272"/>
            </a:xfrm>
          </p:grpSpPr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5F55F6A6-7B5B-0AC7-43B8-F2C0DF90DDC6}"/>
                  </a:ext>
                </a:extLst>
              </p:cNvPr>
              <p:cNvGrpSpPr/>
              <p:nvPr/>
            </p:nvGrpSpPr>
            <p:grpSpPr>
              <a:xfrm>
                <a:off x="641881" y="4582319"/>
                <a:ext cx="3531325" cy="2069292"/>
                <a:chOff x="645719" y="4288123"/>
                <a:chExt cx="3531325" cy="2069292"/>
              </a:xfrm>
            </p:grpSpPr>
            <p:grpSp>
              <p:nvGrpSpPr>
                <p:cNvPr id="23" name="Group 22">
                  <a:extLst>
                    <a:ext uri="{FF2B5EF4-FFF2-40B4-BE49-F238E27FC236}">
                      <a16:creationId xmlns:a16="http://schemas.microsoft.com/office/drawing/2014/main" id="{B17C3B8B-839B-9F48-9DE3-2FBDDB23266B}"/>
                    </a:ext>
                  </a:extLst>
                </p:cNvPr>
                <p:cNvGrpSpPr/>
                <p:nvPr/>
              </p:nvGrpSpPr>
              <p:grpSpPr>
                <a:xfrm>
                  <a:off x="645719" y="4288123"/>
                  <a:ext cx="3531325" cy="2069292"/>
                  <a:chOff x="7229573" y="2870145"/>
                  <a:chExt cx="3531325" cy="2069292"/>
                </a:xfrm>
              </p:grpSpPr>
              <p:pic>
                <p:nvPicPr>
                  <p:cNvPr id="28" name="Picture 27" descr="Graphical user interface, application&#10;&#10;Description automatically generated">
                    <a:extLst>
                      <a:ext uri="{FF2B5EF4-FFF2-40B4-BE49-F238E27FC236}">
                        <a16:creationId xmlns:a16="http://schemas.microsoft.com/office/drawing/2014/main" id="{9725DDB7-E08B-D93C-2CD0-10E456FD949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"/>
                  <a:srcRect t="28344" r="22762" b="35116"/>
                  <a:stretch/>
                </p:blipFill>
                <p:spPr>
                  <a:xfrm>
                    <a:off x="7229573" y="2870145"/>
                    <a:ext cx="3531325" cy="1670593"/>
                  </a:xfrm>
                  <a:prstGeom prst="rect">
                    <a:avLst/>
                  </a:prstGeom>
                </p:spPr>
              </p:pic>
              <p:pic>
                <p:nvPicPr>
                  <p:cNvPr id="29" name="Picture 28" descr="Graphical user interface, application&#10;&#10;Description automatically generated">
                    <a:extLst>
                      <a:ext uri="{FF2B5EF4-FFF2-40B4-BE49-F238E27FC236}">
                        <a16:creationId xmlns:a16="http://schemas.microsoft.com/office/drawing/2014/main" id="{56363CEE-EB21-E1D5-5CB2-861C0212BA4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/>
                  <a:srcRect l="20575" t="72915" r="34172" b="18707"/>
                  <a:stretch/>
                </p:blipFill>
                <p:spPr>
                  <a:xfrm>
                    <a:off x="8176729" y="4556381"/>
                    <a:ext cx="2068962" cy="383056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B8D210BF-0A87-23C8-B4E7-AB428EC59CE3}"/>
                    </a:ext>
                  </a:extLst>
                </p:cNvPr>
                <p:cNvSpPr/>
                <p:nvPr/>
              </p:nvSpPr>
              <p:spPr>
                <a:xfrm rot="1349298">
                  <a:off x="3423400" y="4718665"/>
                  <a:ext cx="679203" cy="614991"/>
                </a:xfrm>
                <a:prstGeom prst="ellipse">
                  <a:avLst/>
                </a:prstGeom>
                <a:noFill/>
                <a:ln w="19050">
                  <a:solidFill>
                    <a:schemeClr val="accent2">
                      <a:lumMod val="60000"/>
                      <a:lumOff val="40000"/>
                    </a:schemeClr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9356B185-24E1-6870-579E-212D48A95061}"/>
                    </a:ext>
                  </a:extLst>
                </p:cNvPr>
                <p:cNvSpPr/>
                <p:nvPr/>
              </p:nvSpPr>
              <p:spPr>
                <a:xfrm rot="20020716">
                  <a:off x="1357554" y="4665462"/>
                  <a:ext cx="849666" cy="656445"/>
                </a:xfrm>
                <a:prstGeom prst="ellipse">
                  <a:avLst/>
                </a:prstGeom>
                <a:noFill/>
                <a:ln w="19050">
                  <a:solidFill>
                    <a:schemeClr val="accent5">
                      <a:lumMod val="60000"/>
                      <a:lumOff val="40000"/>
                    </a:schemeClr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</p:grp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21C6393-5B93-7363-59EB-18B16D8AF72C}"/>
                  </a:ext>
                </a:extLst>
              </p:cNvPr>
              <p:cNvSpPr txBox="1"/>
              <p:nvPr/>
            </p:nvSpPr>
            <p:spPr>
              <a:xfrm>
                <a:off x="1367632" y="4075339"/>
                <a:ext cx="2127567" cy="3976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5B9BD5">
                        <a:lumMod val="75000"/>
                      </a:srgbClr>
                    </a:solidFill>
                    <a:latin typeface="Calibri"/>
                  </a:rPr>
                  <a:t>PSMA-targeted NBs</a:t>
                </a:r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979A61A7-2E66-8046-1A01-E8647E29D6A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646619" y="2356783"/>
              <a:ext cx="1280919" cy="1632027"/>
              <a:chOff x="3849809" y="3313421"/>
              <a:chExt cx="2439540" cy="3349671"/>
            </a:xfrm>
          </p:grpSpPr>
          <p:pic>
            <p:nvPicPr>
              <p:cNvPr id="31" name="Picture 30" descr="Chart&#10;&#10;Description automatically generated">
                <a:extLst>
                  <a:ext uri="{FF2B5EF4-FFF2-40B4-BE49-F238E27FC236}">
                    <a16:creationId xmlns:a16="http://schemas.microsoft.com/office/drawing/2014/main" id="{C82FF5BC-2976-A270-A069-078A4CAA96F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817" r="49712" b="8408"/>
              <a:stretch/>
            </p:blipFill>
            <p:spPr>
              <a:xfrm>
                <a:off x="3849809" y="3313421"/>
                <a:ext cx="2439540" cy="3349671"/>
              </a:xfrm>
              <a:prstGeom prst="rect">
                <a:avLst/>
              </a:prstGeom>
            </p:spPr>
          </p:pic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85CF3918-F81B-FC4D-D279-FC48786B865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88255" y="5853209"/>
                <a:ext cx="1009650" cy="0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8F2A6D99-E568-E5C2-45C2-64106BA243D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79377" y="5449007"/>
                <a:ext cx="1009650" cy="0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8660E2C2-9C5B-35A8-4BE1-282B330C9B3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88255" y="6249457"/>
                <a:ext cx="1009650" cy="0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F8F0640F-E86A-13B8-9CB0-BB44634BD8B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15661" y="5391707"/>
                <a:ext cx="1009650" cy="0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C5E5C306-D687-3215-F4A5-14E4470B752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15661" y="5058520"/>
                <a:ext cx="1009650" cy="0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6EAD47A4-D9A7-98B3-6ED4-CA74CEF8589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15661" y="5832360"/>
                <a:ext cx="1009650" cy="0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848E7FC4-8183-54FC-355B-80E404CF189B}"/>
                </a:ext>
              </a:extLst>
            </p:cNvPr>
            <p:cNvSpPr/>
            <p:nvPr/>
          </p:nvSpPr>
          <p:spPr>
            <a:xfrm>
              <a:off x="6884091" y="2449576"/>
              <a:ext cx="244408" cy="1784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003604D0-EAE0-3771-DBCD-F9B9CC63D960}"/>
                </a:ext>
              </a:extLst>
            </p:cNvPr>
            <p:cNvSpPr/>
            <p:nvPr/>
          </p:nvSpPr>
          <p:spPr>
            <a:xfrm>
              <a:off x="7660378" y="1965385"/>
              <a:ext cx="595895" cy="3581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354C36A9-E111-40E5-5D7D-3F10E483C695}"/>
                </a:ext>
              </a:extLst>
            </p:cNvPr>
            <p:cNvGrpSpPr/>
            <p:nvPr/>
          </p:nvGrpSpPr>
          <p:grpSpPr>
            <a:xfrm>
              <a:off x="6223426" y="2356343"/>
              <a:ext cx="1300955" cy="1626369"/>
              <a:chOff x="10550509" y="3432627"/>
              <a:chExt cx="1734607" cy="2336933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FE778C64-5776-825A-6C5F-5EC571F546EF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0550509" y="3432627"/>
                <a:ext cx="1734607" cy="2336933"/>
                <a:chOff x="6538696" y="3313421"/>
                <a:chExt cx="2477700" cy="3338059"/>
              </a:xfrm>
            </p:grpSpPr>
            <p:pic>
              <p:nvPicPr>
                <p:cNvPr id="43" name="Picture 42" descr="Chart&#10;&#10;Description automatically generated">
                  <a:extLst>
                    <a:ext uri="{FF2B5EF4-FFF2-40B4-BE49-F238E27FC236}">
                      <a16:creationId xmlns:a16="http://schemas.microsoft.com/office/drawing/2014/main" id="{C4CD6EBA-D587-E0B7-45C6-5F42D08FCD8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4834" b="8725"/>
                <a:stretch/>
              </p:blipFill>
              <p:spPr>
                <a:xfrm>
                  <a:off x="6538696" y="3313421"/>
                  <a:ext cx="2477700" cy="3338059"/>
                </a:xfrm>
                <a:prstGeom prst="rect">
                  <a:avLst/>
                </a:prstGeom>
              </p:spPr>
            </p:pic>
            <p:cxnSp>
              <p:nvCxnSpPr>
                <p:cNvPr id="44" name="Straight Connector 43">
                  <a:extLst>
                    <a:ext uri="{FF2B5EF4-FFF2-40B4-BE49-F238E27FC236}">
                      <a16:creationId xmlns:a16="http://schemas.microsoft.com/office/drawing/2014/main" id="{E5C359A2-DE5D-67AF-B3E3-AE2747A0F83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853035" y="6404099"/>
                  <a:ext cx="1009650" cy="0"/>
                </a:xfrm>
                <a:prstGeom prst="line">
                  <a:avLst/>
                </a:prstGeom>
                <a:ln w="190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Straight Connector 44">
                  <a:extLst>
                    <a:ext uri="{FF2B5EF4-FFF2-40B4-BE49-F238E27FC236}">
                      <a16:creationId xmlns:a16="http://schemas.microsoft.com/office/drawing/2014/main" id="{E64F7C43-5929-54C2-D07F-DC14071188C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853035" y="6106422"/>
                  <a:ext cx="1009650" cy="0"/>
                </a:xfrm>
                <a:prstGeom prst="line">
                  <a:avLst/>
                </a:prstGeom>
                <a:ln w="19050">
                  <a:solidFill>
                    <a:schemeClr val="tx1">
                      <a:lumMod val="50000"/>
                      <a:lumOff val="50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Connector 45">
                  <a:extLst>
                    <a:ext uri="{FF2B5EF4-FFF2-40B4-BE49-F238E27FC236}">
                      <a16:creationId xmlns:a16="http://schemas.microsoft.com/office/drawing/2014/main" id="{4756C663-B3DF-43DA-43D3-2DD46F1483E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853035" y="6578412"/>
                  <a:ext cx="1009650" cy="0"/>
                </a:xfrm>
                <a:prstGeom prst="line">
                  <a:avLst/>
                </a:prstGeom>
                <a:ln w="19050">
                  <a:solidFill>
                    <a:schemeClr val="tx1">
                      <a:lumMod val="50000"/>
                      <a:lumOff val="50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Connector 46">
                  <a:extLst>
                    <a:ext uri="{FF2B5EF4-FFF2-40B4-BE49-F238E27FC236}">
                      <a16:creationId xmlns:a16="http://schemas.microsoft.com/office/drawing/2014/main" id="{900C08CF-9214-D644-8EA3-BB4613B7C15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889319" y="6226687"/>
                  <a:ext cx="1009650" cy="0"/>
                </a:xfrm>
                <a:prstGeom prst="line">
                  <a:avLst/>
                </a:prstGeom>
                <a:ln w="190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Straight Connector 47">
                  <a:extLst>
                    <a:ext uri="{FF2B5EF4-FFF2-40B4-BE49-F238E27FC236}">
                      <a16:creationId xmlns:a16="http://schemas.microsoft.com/office/drawing/2014/main" id="{6DA58B81-CEB1-2DF3-3A5C-D5F6B088871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871563" y="5920118"/>
                  <a:ext cx="1009650" cy="0"/>
                </a:xfrm>
                <a:prstGeom prst="line">
                  <a:avLst/>
                </a:prstGeom>
                <a:ln w="19050">
                  <a:solidFill>
                    <a:schemeClr val="tx1">
                      <a:lumMod val="50000"/>
                      <a:lumOff val="50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Straight Connector 48">
                  <a:extLst>
                    <a:ext uri="{FF2B5EF4-FFF2-40B4-BE49-F238E27FC236}">
                      <a16:creationId xmlns:a16="http://schemas.microsoft.com/office/drawing/2014/main" id="{21D51E6D-A5B2-5EBE-E730-E9E54F81198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871563" y="6542900"/>
                  <a:ext cx="1009650" cy="0"/>
                </a:xfrm>
                <a:prstGeom prst="line">
                  <a:avLst/>
                </a:prstGeom>
                <a:ln w="19050">
                  <a:solidFill>
                    <a:schemeClr val="tx1">
                      <a:lumMod val="50000"/>
                      <a:lumOff val="50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92EE3A0C-3B23-4E55-7C8F-2901A4E58528}"/>
                  </a:ext>
                </a:extLst>
              </p:cNvPr>
              <p:cNvSpPr/>
              <p:nvPr/>
            </p:nvSpPr>
            <p:spPr>
              <a:xfrm>
                <a:off x="11527540" y="3604454"/>
                <a:ext cx="643887" cy="44750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Calibri"/>
                </a:endParaRPr>
              </a:p>
            </p:txBody>
          </p: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CAFA761C-84AA-3F2C-E5B5-0AD48847F80E}"/>
                </a:ext>
              </a:extLst>
            </p:cNvPr>
            <p:cNvGrpSpPr/>
            <p:nvPr/>
          </p:nvGrpSpPr>
          <p:grpSpPr>
            <a:xfrm>
              <a:off x="6768350" y="1890450"/>
              <a:ext cx="2575566" cy="437176"/>
              <a:chOff x="9473649" y="3127398"/>
              <a:chExt cx="2192435" cy="608393"/>
            </a:xfrm>
          </p:grpSpPr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2DA985F9-AE95-0F5F-4C74-210713B25108}"/>
                  </a:ext>
                </a:extLst>
              </p:cNvPr>
              <p:cNvGrpSpPr/>
              <p:nvPr/>
            </p:nvGrpSpPr>
            <p:grpSpPr>
              <a:xfrm>
                <a:off x="9839091" y="3127398"/>
                <a:ext cx="1826993" cy="608393"/>
                <a:chOff x="9269784" y="1184701"/>
                <a:chExt cx="1826993" cy="608393"/>
              </a:xfrm>
            </p:grpSpPr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32A70DC8-E7CB-CD2B-E69E-AB39C768D94C}"/>
                    </a:ext>
                  </a:extLst>
                </p:cNvPr>
                <p:cNvSpPr txBox="1"/>
                <p:nvPr/>
              </p:nvSpPr>
              <p:spPr>
                <a:xfrm>
                  <a:off x="9269784" y="1184701"/>
                  <a:ext cx="1826993" cy="36406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100" dirty="0">
                      <a:solidFill>
                        <a:prstClr val="black"/>
                      </a:solidFill>
                      <a:latin typeface="Calibri"/>
                    </a:rPr>
                    <a:t>25% or 75% quartile value</a:t>
                  </a:r>
                </a:p>
              </p:txBody>
            </p:sp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6AA44910-5ED1-22FE-2088-9D474EBFFA30}"/>
                    </a:ext>
                  </a:extLst>
                </p:cNvPr>
                <p:cNvSpPr txBox="1"/>
                <p:nvPr/>
              </p:nvSpPr>
              <p:spPr>
                <a:xfrm>
                  <a:off x="9282299" y="1429026"/>
                  <a:ext cx="819001" cy="36406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00" dirty="0">
                      <a:solidFill>
                        <a:prstClr val="black"/>
                      </a:solidFill>
                      <a:latin typeface="Calibri"/>
                    </a:rPr>
                    <a:t>Median value</a:t>
                  </a:r>
                </a:p>
              </p:txBody>
            </p:sp>
          </p:grp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85E46884-4581-331C-927C-6CC98495E5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473649" y="3605566"/>
                <a:ext cx="365760" cy="0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1592BC0A-6E08-60B6-F28C-66432D40CD2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473649" y="3372306"/>
                <a:ext cx="365760" cy="0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0D1C8426-19F8-F220-8B43-E0F092D00A3E}"/>
                </a:ext>
              </a:extLst>
            </p:cNvPr>
            <p:cNvSpPr txBox="1"/>
            <p:nvPr/>
          </p:nvSpPr>
          <p:spPr>
            <a:xfrm>
              <a:off x="6583404" y="4019060"/>
              <a:ext cx="74558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rgbClr val="5B9BD5">
                      <a:lumMod val="75000"/>
                    </a:srgbClr>
                  </a:solidFill>
                  <a:latin typeface="Calibri"/>
                </a:rPr>
                <a:t>Free NBs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CDA8F297-2A65-5ECF-23B3-6E7864406AAB}"/>
                </a:ext>
              </a:extLst>
            </p:cNvPr>
            <p:cNvSpPr txBox="1"/>
            <p:nvPr/>
          </p:nvSpPr>
          <p:spPr>
            <a:xfrm>
              <a:off x="7672257" y="4033038"/>
              <a:ext cx="143520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rgbClr val="5B9BD5">
                      <a:lumMod val="75000"/>
                    </a:srgbClr>
                  </a:solidFill>
                  <a:latin typeface="Calibri"/>
                </a:rPr>
                <a:t>PSMA-targeted NBs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E86122AE-CAB0-6869-FA4A-C1F30465DC45}"/>
                    </a:ext>
                  </a:extLst>
                </p:cNvPr>
                <p:cNvSpPr txBox="1"/>
                <p:nvPr/>
              </p:nvSpPr>
              <p:spPr>
                <a:xfrm>
                  <a:off x="384618" y="1429318"/>
                  <a:ext cx="5451301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>
                      <a:solidFill>
                        <a:prstClr val="black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Relative intensity of the 2</a:t>
                  </a:r>
                  <a:r>
                    <a:rPr lang="en-US" sz="2000" baseline="30000" dirty="0">
                      <a:solidFill>
                        <a:prstClr val="black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nd </a:t>
                  </a:r>
                  <a:r>
                    <a:rPr lang="en-US" sz="2000" dirty="0">
                      <a:solidFill>
                        <a:prstClr val="black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wave retention (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0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a14:m>
                  <a:r>
                    <a:rPr lang="en-US" sz="2000" dirty="0">
                      <a:solidFill>
                        <a:prstClr val="black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)</a:t>
                  </a:r>
                </a:p>
              </p:txBody>
            </p:sp>
          </mc:Choice>
          <mc:Fallback xmlns="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E86122AE-CAB0-6869-FA4A-C1F30465DC4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4618" y="1429318"/>
                  <a:ext cx="5451301" cy="400110"/>
                </a:xfrm>
                <a:prstGeom prst="rect">
                  <a:avLst/>
                </a:prstGeom>
                <a:blipFill>
                  <a:blip r:embed="rId5"/>
                  <a:stretch>
                    <a:fillRect l="-1119" t="-6061" r="-336" b="-27273"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7E83C4BC-E732-7157-DF5C-DD5C485F4DAA}"/>
                </a:ext>
              </a:extLst>
            </p:cNvPr>
            <p:cNvSpPr txBox="1"/>
            <p:nvPr/>
          </p:nvSpPr>
          <p:spPr>
            <a:xfrm>
              <a:off x="3318168" y="2616393"/>
              <a:ext cx="66293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rgbClr val="4472C4">
                      <a:lumMod val="60000"/>
                      <a:lumOff val="40000"/>
                    </a:srgbClr>
                  </a:solidFill>
                  <a:latin typeface="Calibri"/>
                </a:rPr>
                <a:t>PSMA-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D009683D-F748-BC79-4E82-1D0FEE66D91C}"/>
                </a:ext>
              </a:extLst>
            </p:cNvPr>
            <p:cNvSpPr txBox="1"/>
            <p:nvPr/>
          </p:nvSpPr>
          <p:spPr>
            <a:xfrm>
              <a:off x="4543605" y="2669438"/>
              <a:ext cx="118320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solidFill>
                    <a:srgbClr val="ED7D31">
                      <a:lumMod val="60000"/>
                      <a:lumOff val="40000"/>
                    </a:srgbClr>
                  </a:solidFill>
                  <a:latin typeface="Calibri"/>
                </a:rPr>
                <a:t>PSMA+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397628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1550D14C-D980-2B1C-491E-36F142DC6265}"/>
              </a:ext>
            </a:extLst>
          </p:cNvPr>
          <p:cNvGrpSpPr/>
          <p:nvPr/>
        </p:nvGrpSpPr>
        <p:grpSpPr>
          <a:xfrm>
            <a:off x="677146" y="823335"/>
            <a:ext cx="5327102" cy="1417841"/>
            <a:chOff x="677146" y="823335"/>
            <a:chExt cx="5327102" cy="1417841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F0B5302-4C26-72C1-9223-38FBED41B306}"/>
                </a:ext>
              </a:extLst>
            </p:cNvPr>
            <p:cNvGrpSpPr/>
            <p:nvPr/>
          </p:nvGrpSpPr>
          <p:grpSpPr>
            <a:xfrm>
              <a:off x="677146" y="823335"/>
              <a:ext cx="3356972" cy="1417841"/>
              <a:chOff x="677146" y="823335"/>
              <a:chExt cx="4592808" cy="1967442"/>
            </a:xfrm>
          </p:grpSpPr>
          <p:pic>
            <p:nvPicPr>
              <p:cNvPr id="4" name="Picture 2" descr="Risultati immagini per case western reserve university logo">
                <a:extLst>
                  <a:ext uri="{FF2B5EF4-FFF2-40B4-BE49-F238E27FC236}">
                    <a16:creationId xmlns:a16="http://schemas.microsoft.com/office/drawing/2014/main" id="{02D050B7-7AC5-03F1-8F40-8A3FBB9F9C7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77146" y="823335"/>
                <a:ext cx="1967442" cy="196744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" name="Picture 10">
                <a:extLst>
                  <a:ext uri="{FF2B5EF4-FFF2-40B4-BE49-F238E27FC236}">
                    <a16:creationId xmlns:a16="http://schemas.microsoft.com/office/drawing/2014/main" id="{CB474F8F-8A71-CE7C-D712-26F84DE79F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950379" y="1267865"/>
                <a:ext cx="2319575" cy="1260639"/>
              </a:xfrm>
              <a:prstGeom prst="rect">
                <a:avLst/>
              </a:prstGeom>
            </p:spPr>
          </p:pic>
        </p:grpSp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EE01D0C9-AFAE-A08D-DB7D-17252A2256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7190" b="26823"/>
            <a:stretch/>
          </p:blipFill>
          <p:spPr>
            <a:xfrm>
              <a:off x="4257627" y="1248964"/>
              <a:ext cx="1746621" cy="80320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850396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C063319A-AC0C-50C0-7D3D-5C8C0F0ABE9B}"/>
              </a:ext>
            </a:extLst>
          </p:cNvPr>
          <p:cNvGrpSpPr/>
          <p:nvPr/>
        </p:nvGrpSpPr>
        <p:grpSpPr>
          <a:xfrm>
            <a:off x="304337" y="646650"/>
            <a:ext cx="11337179" cy="2027398"/>
            <a:chOff x="304337" y="646650"/>
            <a:chExt cx="11337179" cy="2027398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649BAD7B-4B93-96E3-7686-3B93E3E40F8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21139" y="1395995"/>
              <a:ext cx="2062158" cy="674682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4880CC1-7F6F-4C69-2EDD-FE0B534122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84366" y="1510535"/>
              <a:ext cx="1831354" cy="469241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42EFB57-D762-9062-96F0-E0699A85614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18775" y="1436307"/>
              <a:ext cx="1699549" cy="657248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7CCC852-A542-DEEB-A3BF-42E1708593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6657" r="27610"/>
            <a:stretch/>
          </p:blipFill>
          <p:spPr>
            <a:xfrm>
              <a:off x="304337" y="871883"/>
              <a:ext cx="920744" cy="1125035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D596740-CA02-FBDC-7700-F38519D4794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237494" y="646650"/>
              <a:ext cx="1701249" cy="724322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1F9F365-2AB5-0C76-6755-1D21EB095B0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935952" y="1904584"/>
              <a:ext cx="1538824" cy="409543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7A312F8-7D14-0D1A-E731-FC362748B0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29001" b="27399"/>
            <a:stretch/>
          </p:blipFill>
          <p:spPr>
            <a:xfrm>
              <a:off x="3460899" y="815282"/>
              <a:ext cx="2381029" cy="572954"/>
            </a:xfrm>
            <a:prstGeom prst="rect">
              <a:avLst/>
            </a:prstGeom>
          </p:spPr>
        </p:pic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9FD5A6B0-CE01-0E6B-985C-3869B66DB32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893718" y="821191"/>
              <a:ext cx="725933" cy="775752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D8B65C2-F631-DB43-4344-342722583F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12915" t="15358" r="13011" b="17323"/>
            <a:stretch/>
          </p:blipFill>
          <p:spPr>
            <a:xfrm>
              <a:off x="8421085" y="1510535"/>
              <a:ext cx="1070369" cy="972765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9DF916F0-D3E0-04C3-877E-3500F5261C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t="27190" b="26823"/>
            <a:stretch/>
          </p:blipFill>
          <p:spPr>
            <a:xfrm>
              <a:off x="8677346" y="942195"/>
              <a:ext cx="971550" cy="446779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2FCA90C3-7396-E69F-890A-124E2F7E1C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1109295" y="1165585"/>
              <a:ext cx="532221" cy="86182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AA781CE-0915-E556-0469-D589722F82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rcRect t="26531" b="21287"/>
            <a:stretch/>
          </p:blipFill>
          <p:spPr>
            <a:xfrm>
              <a:off x="6106320" y="773696"/>
              <a:ext cx="2538440" cy="687775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295B1837-5376-E022-0DE8-1F0767F6DAD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9873944" y="1812228"/>
              <a:ext cx="884582" cy="8618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023367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2FF38CBA-7D4A-9870-D4DA-771A9DD8A7DF}"/>
              </a:ext>
            </a:extLst>
          </p:cNvPr>
          <p:cNvGrpSpPr/>
          <p:nvPr/>
        </p:nvGrpSpPr>
        <p:grpSpPr>
          <a:xfrm>
            <a:off x="658730" y="351503"/>
            <a:ext cx="7731044" cy="4279491"/>
            <a:chOff x="658730" y="351503"/>
            <a:chExt cx="7731044" cy="4279491"/>
          </a:xfrm>
        </p:grpSpPr>
        <p:pic>
          <p:nvPicPr>
            <p:cNvPr id="4" name="Picture 2" descr="Blog: The US DPA Won't 'Cure' Covid-19 - EE Times India">
              <a:extLst>
                <a:ext uri="{FF2B5EF4-FFF2-40B4-BE49-F238E27FC236}">
                  <a16:creationId xmlns:a16="http://schemas.microsoft.com/office/drawing/2014/main" id="{6F8D21FD-9B83-370C-D3A1-3044989A4E6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751" t="-12519" b="12519"/>
            <a:stretch/>
          </p:blipFill>
          <p:spPr bwMode="auto">
            <a:xfrm flipH="1">
              <a:off x="1578300" y="2698312"/>
              <a:ext cx="1596934" cy="14613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523C359-4354-972B-5BC1-997F6EE8F6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8316" b="2963"/>
            <a:stretch/>
          </p:blipFill>
          <p:spPr>
            <a:xfrm>
              <a:off x="658730" y="351503"/>
              <a:ext cx="3790038" cy="2341674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993157B-FACC-1B26-F8B8-06EB78F67C3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20147" y="447856"/>
              <a:ext cx="3569627" cy="4183138"/>
            </a:xfrm>
            <a:prstGeom prst="rect">
              <a:avLst/>
            </a:prstGeom>
          </p:spPr>
        </p:pic>
        <p:pic>
          <p:nvPicPr>
            <p:cNvPr id="7" name="Picture 2" descr="BEPResp1">
              <a:extLst>
                <a:ext uri="{FF2B5EF4-FFF2-40B4-BE49-F238E27FC236}">
                  <a16:creationId xmlns:a16="http://schemas.microsoft.com/office/drawing/2014/main" id="{F08F631F-0FBD-B40E-4739-AA0B8E73633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372"/>
            <a:stretch/>
          </p:blipFill>
          <p:spPr bwMode="auto">
            <a:xfrm flipH="1">
              <a:off x="4585066" y="990846"/>
              <a:ext cx="1547943" cy="13880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2659973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roup 75">
            <a:extLst>
              <a:ext uri="{FF2B5EF4-FFF2-40B4-BE49-F238E27FC236}">
                <a16:creationId xmlns:a16="http://schemas.microsoft.com/office/drawing/2014/main" id="{4480FDC7-75D8-E38A-81D0-ABA3F495970B}"/>
              </a:ext>
            </a:extLst>
          </p:cNvPr>
          <p:cNvGrpSpPr/>
          <p:nvPr/>
        </p:nvGrpSpPr>
        <p:grpSpPr>
          <a:xfrm>
            <a:off x="706312" y="2022712"/>
            <a:ext cx="9609281" cy="3132560"/>
            <a:chOff x="706312" y="2022712"/>
            <a:chExt cx="9609281" cy="3132560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457BAA01-60E5-A556-86B1-41962D531722}"/>
                </a:ext>
              </a:extLst>
            </p:cNvPr>
            <p:cNvSpPr/>
            <p:nvPr/>
          </p:nvSpPr>
          <p:spPr>
            <a:xfrm>
              <a:off x="5884601" y="2022712"/>
              <a:ext cx="4430992" cy="3132560"/>
            </a:xfrm>
            <a:prstGeom prst="rect">
              <a:avLst/>
            </a:prstGeom>
            <a:noFill/>
            <a:ln w="28575" cap="flat" cmpd="sng" algn="ctr">
              <a:solidFill>
                <a:srgbClr val="C81919">
                  <a:shade val="50000"/>
                </a:srgbClr>
              </a:solidFill>
              <a:prstDash val="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NL" sz="1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118EE8E0-C206-FBA3-FD76-7DFA04304C94}"/>
                </a:ext>
              </a:extLst>
            </p:cNvPr>
            <p:cNvSpPr/>
            <p:nvPr/>
          </p:nvSpPr>
          <p:spPr>
            <a:xfrm>
              <a:off x="6257556" y="2809921"/>
              <a:ext cx="1600636" cy="390309"/>
            </a:xfrm>
            <a:prstGeom prst="rect">
              <a:avLst/>
            </a:prstGeom>
            <a:solidFill>
              <a:srgbClr val="92D050"/>
            </a:solidFill>
            <a:ln w="38100" cap="flat" cmpd="sng" algn="ctr">
              <a:solidFill>
                <a:sysClr val="window" lastClr="FFFFFF">
                  <a:lumMod val="1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Convolution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4A96C6B2-42A8-0408-1AE7-EF521C3FE74B}"/>
                </a:ext>
              </a:extLst>
            </p:cNvPr>
            <p:cNvSpPr/>
            <p:nvPr/>
          </p:nvSpPr>
          <p:spPr>
            <a:xfrm>
              <a:off x="6257556" y="3200229"/>
              <a:ext cx="1600636" cy="390309"/>
            </a:xfrm>
            <a:prstGeom prst="rect">
              <a:avLst/>
            </a:prstGeom>
            <a:solidFill>
              <a:srgbClr val="0092B5">
                <a:lumMod val="20000"/>
                <a:lumOff val="80000"/>
              </a:srgbClr>
            </a:solidFill>
            <a:ln w="38100" cap="flat" cmpd="sng" algn="ctr">
              <a:solidFill>
                <a:sysClr val="window" lastClr="FFFFFF">
                  <a:lumMod val="1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Activation (</a:t>
              </a:r>
              <a:r>
                <a:rPr kumimoji="0" lang="en-US" sz="1100" b="0" i="0" u="none" strike="noStrike" kern="0" cap="none" spc="0" normalizeH="0" baseline="0" noProof="0" dirty="0" err="1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elu</a:t>
              </a: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)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42278ED4-EA2B-5CED-DA69-DBB1A15925AA}"/>
                </a:ext>
              </a:extLst>
            </p:cNvPr>
            <p:cNvSpPr/>
            <p:nvPr/>
          </p:nvSpPr>
          <p:spPr>
            <a:xfrm>
              <a:off x="6257556" y="3590539"/>
              <a:ext cx="1600636" cy="390309"/>
            </a:xfrm>
            <a:prstGeom prst="rect">
              <a:avLst/>
            </a:prstGeom>
            <a:solidFill>
              <a:srgbClr val="92D050"/>
            </a:solidFill>
            <a:ln w="38100" cap="flat" cmpd="sng" algn="ctr">
              <a:solidFill>
                <a:sysClr val="window" lastClr="FFFFFF">
                  <a:lumMod val="1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Convolution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BC25ADDE-E137-535F-1A5A-D8E8636AB0D9}"/>
                </a:ext>
              </a:extLst>
            </p:cNvPr>
            <p:cNvSpPr/>
            <p:nvPr/>
          </p:nvSpPr>
          <p:spPr>
            <a:xfrm>
              <a:off x="6257556" y="3980848"/>
              <a:ext cx="1600636" cy="390309"/>
            </a:xfrm>
            <a:prstGeom prst="rect">
              <a:avLst/>
            </a:prstGeom>
            <a:solidFill>
              <a:srgbClr val="0092B5">
                <a:lumMod val="20000"/>
                <a:lumOff val="80000"/>
              </a:srgbClr>
            </a:solidFill>
            <a:ln w="38100" cap="flat" cmpd="sng" algn="ctr">
              <a:solidFill>
                <a:sysClr val="window" lastClr="FFFFFF">
                  <a:lumMod val="1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Activation (</a:t>
              </a:r>
              <a:r>
                <a:rPr kumimoji="0" lang="en-US" sz="1600" b="0" i="0" u="none" strike="noStrike" kern="0" cap="none" spc="0" normalizeH="0" baseline="0" noProof="0" dirty="0" err="1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elu</a:t>
              </a: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)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0C55B710-5610-7BE7-1BC7-BCB7E2E40EBD}"/>
                </a:ext>
              </a:extLst>
            </p:cNvPr>
            <p:cNvSpPr/>
            <p:nvPr/>
          </p:nvSpPr>
          <p:spPr>
            <a:xfrm>
              <a:off x="6257556" y="4371156"/>
              <a:ext cx="1600636" cy="390309"/>
            </a:xfrm>
            <a:prstGeom prst="rect">
              <a:avLst/>
            </a:prstGeom>
            <a:solidFill>
              <a:srgbClr val="CEDF00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>
                  <a:lumMod val="1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 err="1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Maxpooling</a:t>
              </a: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(2)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E7D113E4-293F-934A-AC55-134DDB34D025}"/>
                </a:ext>
              </a:extLst>
            </p:cNvPr>
            <p:cNvSpPr/>
            <p:nvPr/>
          </p:nvSpPr>
          <p:spPr>
            <a:xfrm>
              <a:off x="8370122" y="2811063"/>
              <a:ext cx="1600636" cy="292732"/>
            </a:xfrm>
            <a:prstGeom prst="rect">
              <a:avLst/>
            </a:prstGeom>
            <a:solidFill>
              <a:srgbClr val="FF99CC"/>
            </a:solidFill>
            <a:ln w="38100" cap="flat" cmpd="sng" algn="ctr">
              <a:solidFill>
                <a:sysClr val="window" lastClr="FFFFFF">
                  <a:lumMod val="1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 err="1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Upsampling</a:t>
              </a: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(2)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B0F7B8AC-AA8E-B84D-BBE1-173A4661B5CB}"/>
                </a:ext>
              </a:extLst>
            </p:cNvPr>
            <p:cNvSpPr/>
            <p:nvPr/>
          </p:nvSpPr>
          <p:spPr>
            <a:xfrm>
              <a:off x="8370122" y="3108185"/>
              <a:ext cx="1600636" cy="292732"/>
            </a:xfrm>
            <a:prstGeom prst="rect">
              <a:avLst/>
            </a:prstGeom>
            <a:solidFill>
              <a:srgbClr val="92D050"/>
            </a:solidFill>
            <a:ln w="38100" cap="flat" cmpd="sng" algn="ctr">
              <a:solidFill>
                <a:sysClr val="window" lastClr="FFFFFF">
                  <a:lumMod val="1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Convolution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84FC18DD-D33F-F7DE-8CCD-F72F1C33B0B3}"/>
                </a:ext>
              </a:extLst>
            </p:cNvPr>
            <p:cNvSpPr/>
            <p:nvPr/>
          </p:nvSpPr>
          <p:spPr>
            <a:xfrm>
              <a:off x="8368266" y="3394264"/>
              <a:ext cx="1600636" cy="292732"/>
            </a:xfrm>
            <a:prstGeom prst="rect">
              <a:avLst/>
            </a:prstGeom>
            <a:solidFill>
              <a:srgbClr val="CC9900"/>
            </a:solidFill>
            <a:ln w="38100" cap="flat" cmpd="sng" algn="ctr">
              <a:solidFill>
                <a:sysClr val="window" lastClr="FFFFFF">
                  <a:lumMod val="1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Concatenate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4C9F6FEB-F7EA-00B4-B9AA-32759DD69AE6}"/>
                </a:ext>
              </a:extLst>
            </p:cNvPr>
            <p:cNvSpPr/>
            <p:nvPr/>
          </p:nvSpPr>
          <p:spPr>
            <a:xfrm>
              <a:off x="8368266" y="3687019"/>
              <a:ext cx="1600636" cy="292732"/>
            </a:xfrm>
            <a:prstGeom prst="rect">
              <a:avLst/>
            </a:prstGeom>
            <a:solidFill>
              <a:srgbClr val="92D050"/>
            </a:solidFill>
            <a:ln w="38100" cap="flat" cmpd="sng" algn="ctr">
              <a:solidFill>
                <a:sysClr val="window" lastClr="FFFFFF">
                  <a:lumMod val="1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Convolution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255AB924-49A9-B52A-B077-11D9DD412848}"/>
                </a:ext>
              </a:extLst>
            </p:cNvPr>
            <p:cNvSpPr/>
            <p:nvPr/>
          </p:nvSpPr>
          <p:spPr>
            <a:xfrm>
              <a:off x="8368266" y="3980848"/>
              <a:ext cx="1600636" cy="292732"/>
            </a:xfrm>
            <a:prstGeom prst="rect">
              <a:avLst/>
            </a:prstGeom>
            <a:solidFill>
              <a:srgbClr val="0092B5">
                <a:lumMod val="20000"/>
                <a:lumOff val="80000"/>
              </a:srgbClr>
            </a:solidFill>
            <a:ln w="38100" cap="flat" cmpd="sng" algn="ctr">
              <a:solidFill>
                <a:sysClr val="window" lastClr="FFFFFF">
                  <a:lumMod val="1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Activation (</a:t>
              </a:r>
              <a:r>
                <a:rPr kumimoji="0" lang="en-US" sz="1600" b="0" i="0" u="none" strike="noStrike" kern="0" cap="none" spc="0" normalizeH="0" baseline="0" noProof="0" dirty="0" err="1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elu</a:t>
              </a: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)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5056F8D5-E380-F63C-1631-1CF65F78E1FB}"/>
                </a:ext>
              </a:extLst>
            </p:cNvPr>
            <p:cNvSpPr/>
            <p:nvPr/>
          </p:nvSpPr>
          <p:spPr>
            <a:xfrm>
              <a:off x="8368266" y="4273578"/>
              <a:ext cx="1600636" cy="292732"/>
            </a:xfrm>
            <a:prstGeom prst="rect">
              <a:avLst/>
            </a:prstGeom>
            <a:solidFill>
              <a:srgbClr val="92D050"/>
            </a:solidFill>
            <a:ln w="38100" cap="flat" cmpd="sng" algn="ctr">
              <a:solidFill>
                <a:sysClr val="window" lastClr="FFFFFF">
                  <a:lumMod val="1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Convolution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9906D771-7116-5FBF-E690-8931AE1EE5EA}"/>
                </a:ext>
              </a:extLst>
            </p:cNvPr>
            <p:cNvSpPr/>
            <p:nvPr/>
          </p:nvSpPr>
          <p:spPr>
            <a:xfrm>
              <a:off x="8368266" y="4566311"/>
              <a:ext cx="1600636" cy="292732"/>
            </a:xfrm>
            <a:prstGeom prst="rect">
              <a:avLst/>
            </a:prstGeom>
            <a:solidFill>
              <a:srgbClr val="0092B5">
                <a:lumMod val="20000"/>
                <a:lumOff val="80000"/>
              </a:srgbClr>
            </a:solidFill>
            <a:ln w="38100" cap="flat" cmpd="sng" algn="ctr">
              <a:solidFill>
                <a:sysClr val="window" lastClr="FFFFFF">
                  <a:lumMod val="1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Activation (</a:t>
              </a:r>
              <a:r>
                <a:rPr kumimoji="0" lang="en-US" sz="1600" b="0" i="0" u="none" strike="noStrike" kern="0" cap="none" spc="0" normalizeH="0" baseline="0" noProof="0" dirty="0" err="1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elu</a:t>
              </a: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)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D5EBB702-050D-E4E7-6168-33BF9C51379C}"/>
                </a:ext>
              </a:extLst>
            </p:cNvPr>
            <p:cNvSpPr txBox="1"/>
            <p:nvPr/>
          </p:nvSpPr>
          <p:spPr>
            <a:xfrm>
              <a:off x="6401696" y="2157801"/>
              <a:ext cx="129394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Contracting</a:t>
              </a:r>
            </a:p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layer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0132F1C5-AAFF-3CE8-7B61-50978287E25E}"/>
                </a:ext>
              </a:extLst>
            </p:cNvPr>
            <p:cNvSpPr txBox="1"/>
            <p:nvPr/>
          </p:nvSpPr>
          <p:spPr>
            <a:xfrm>
              <a:off x="8580927" y="2166058"/>
              <a:ext cx="117532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Expanding</a:t>
              </a:r>
            </a:p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layer</a:t>
              </a: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025DBADD-1E28-37BE-D7B6-C6466B6AFAD8}"/>
                </a:ext>
              </a:extLst>
            </p:cNvPr>
            <p:cNvSpPr/>
            <p:nvPr/>
          </p:nvSpPr>
          <p:spPr>
            <a:xfrm>
              <a:off x="6263244" y="2809921"/>
              <a:ext cx="1600636" cy="390309"/>
            </a:xfrm>
            <a:prstGeom prst="rect">
              <a:avLst/>
            </a:prstGeom>
            <a:solidFill>
              <a:srgbClr val="92D050"/>
            </a:solidFill>
            <a:ln w="38100" cap="flat" cmpd="sng" algn="ctr">
              <a:solidFill>
                <a:sysClr val="window" lastClr="FFFFFF">
                  <a:lumMod val="1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Convolution</a:t>
              </a: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F3DBCEA2-55BC-2B3E-876A-6B579F04E3D6}"/>
                </a:ext>
              </a:extLst>
            </p:cNvPr>
            <p:cNvSpPr/>
            <p:nvPr/>
          </p:nvSpPr>
          <p:spPr>
            <a:xfrm>
              <a:off x="6263244" y="3200229"/>
              <a:ext cx="1600636" cy="390309"/>
            </a:xfrm>
            <a:prstGeom prst="rect">
              <a:avLst/>
            </a:prstGeom>
            <a:solidFill>
              <a:srgbClr val="0092B5">
                <a:lumMod val="20000"/>
                <a:lumOff val="80000"/>
              </a:srgbClr>
            </a:solidFill>
            <a:ln w="38100" cap="flat" cmpd="sng" algn="ctr">
              <a:solidFill>
                <a:sysClr val="window" lastClr="FFFFFF">
                  <a:lumMod val="1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Activation (</a:t>
              </a:r>
              <a:r>
                <a:rPr kumimoji="0" lang="en-US" sz="1600" b="0" i="0" u="none" strike="noStrike" kern="0" cap="none" spc="0" normalizeH="0" baseline="0" noProof="0" dirty="0" err="1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elu</a:t>
              </a: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)</a:t>
              </a: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FD367514-1DD0-398F-669E-6804BD0EC429}"/>
                </a:ext>
              </a:extLst>
            </p:cNvPr>
            <p:cNvSpPr/>
            <p:nvPr/>
          </p:nvSpPr>
          <p:spPr>
            <a:xfrm>
              <a:off x="6263244" y="3590539"/>
              <a:ext cx="1600636" cy="390309"/>
            </a:xfrm>
            <a:prstGeom prst="rect">
              <a:avLst/>
            </a:prstGeom>
            <a:solidFill>
              <a:srgbClr val="92D050"/>
            </a:solidFill>
            <a:ln w="38100" cap="flat" cmpd="sng" algn="ctr">
              <a:solidFill>
                <a:sysClr val="window" lastClr="FFFFFF">
                  <a:lumMod val="1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Convolution</a:t>
              </a:r>
            </a:p>
          </p:txBody>
        </p: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36248B81-BED4-9F65-C6B9-C81EBAE83263}"/>
                </a:ext>
              </a:extLst>
            </p:cNvPr>
            <p:cNvGrpSpPr/>
            <p:nvPr/>
          </p:nvGrpSpPr>
          <p:grpSpPr>
            <a:xfrm>
              <a:off x="706312" y="2121035"/>
              <a:ext cx="4819802" cy="2775430"/>
              <a:chOff x="4517181" y="2038057"/>
              <a:chExt cx="4005439" cy="1976548"/>
            </a:xfrm>
          </p:grpSpPr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D4889C3E-0E21-DEE7-9583-DE203B220A65}"/>
                  </a:ext>
                </a:extLst>
              </p:cNvPr>
              <p:cNvSpPr/>
              <p:nvPr/>
            </p:nvSpPr>
            <p:spPr>
              <a:xfrm>
                <a:off x="4517182" y="2602946"/>
                <a:ext cx="1631684" cy="307910"/>
              </a:xfrm>
              <a:prstGeom prst="rect">
                <a:avLst/>
              </a:prstGeom>
              <a:solidFill>
                <a:srgbClr val="C81919">
                  <a:lumMod val="40000"/>
                  <a:lumOff val="60000"/>
                </a:srgbClr>
              </a:solidFill>
              <a:ln w="38100" cap="flat" cmpd="sng" algn="ctr">
                <a:solidFill>
                  <a:sysClr val="window" lastClr="FFFFFF">
                    <a:lumMod val="10000"/>
                  </a:sys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4 x Contracting layers</a:t>
                </a:r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4375C388-E5B0-44B3-13BA-E9060CFA1874}"/>
                  </a:ext>
                </a:extLst>
              </p:cNvPr>
              <p:cNvSpPr/>
              <p:nvPr/>
            </p:nvSpPr>
            <p:spPr>
              <a:xfrm>
                <a:off x="4664719" y="3167834"/>
                <a:ext cx="1336610" cy="307910"/>
              </a:xfrm>
              <a:prstGeom prst="rect">
                <a:avLst/>
              </a:prstGeom>
              <a:solidFill>
                <a:srgbClr val="92D050"/>
              </a:solidFill>
              <a:ln w="38100" cap="flat" cmpd="sng" algn="ctr">
                <a:solidFill>
                  <a:sysClr val="window" lastClr="FFFFFF">
                    <a:lumMod val="10000"/>
                  </a:sys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Convolution</a:t>
                </a:r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65BD7AB8-2F84-5992-1CE8-9AF1E355D823}"/>
                  </a:ext>
                </a:extLst>
              </p:cNvPr>
              <p:cNvSpPr/>
              <p:nvPr/>
            </p:nvSpPr>
            <p:spPr>
              <a:xfrm>
                <a:off x="5852242" y="3706695"/>
                <a:ext cx="1336610" cy="307910"/>
              </a:xfrm>
              <a:prstGeom prst="rect">
                <a:avLst/>
              </a:prstGeom>
              <a:solidFill>
                <a:srgbClr val="101073">
                  <a:lumMod val="20000"/>
                  <a:lumOff val="80000"/>
                </a:srgbClr>
              </a:solidFill>
              <a:ln w="38100" cap="flat" cmpd="sng" algn="ctr">
                <a:solidFill>
                  <a:sysClr val="window" lastClr="FFFFFF">
                    <a:lumMod val="10000"/>
                  </a:sys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Dropout (0.5)</a:t>
                </a:r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556DA236-E687-4A63-1920-EB15B7320DB1}"/>
                  </a:ext>
                </a:extLst>
              </p:cNvPr>
              <p:cNvSpPr/>
              <p:nvPr/>
            </p:nvSpPr>
            <p:spPr>
              <a:xfrm>
                <a:off x="6883666" y="2606807"/>
                <a:ext cx="1631684" cy="307910"/>
              </a:xfrm>
              <a:prstGeom prst="rect">
                <a:avLst/>
              </a:prstGeom>
              <a:solidFill>
                <a:srgbClr val="FFC000"/>
              </a:solidFill>
              <a:ln w="38100" cap="flat" cmpd="sng" algn="ctr">
                <a:solidFill>
                  <a:sysClr val="window" lastClr="FFFFFF">
                    <a:lumMod val="10000"/>
                  </a:sys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4 x Expanding layers</a:t>
                </a:r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9422D207-8ECB-AF93-EE3F-CF936C9F234A}"/>
                  </a:ext>
                </a:extLst>
              </p:cNvPr>
              <p:cNvSpPr/>
              <p:nvPr/>
            </p:nvSpPr>
            <p:spPr>
              <a:xfrm>
                <a:off x="6890936" y="3167834"/>
                <a:ext cx="1631684" cy="307910"/>
              </a:xfrm>
              <a:prstGeom prst="rect">
                <a:avLst/>
              </a:prstGeom>
              <a:solidFill>
                <a:srgbClr val="92D050"/>
              </a:solidFill>
              <a:ln w="38100" cap="flat" cmpd="sng" algn="ctr">
                <a:solidFill>
                  <a:sysClr val="window" lastClr="FFFFFF">
                    <a:lumMod val="10000"/>
                  </a:sys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Convolution</a:t>
                </a:r>
              </a:p>
            </p:txBody>
          </p:sp>
          <p:cxnSp>
            <p:nvCxnSpPr>
              <p:cNvPr id="58" name="Straight Arrow Connector 57">
                <a:extLst>
                  <a:ext uri="{FF2B5EF4-FFF2-40B4-BE49-F238E27FC236}">
                    <a16:creationId xmlns:a16="http://schemas.microsoft.com/office/drawing/2014/main" id="{FC7169AE-4489-4FFE-0339-BC969BC112A0}"/>
                  </a:ext>
                </a:extLst>
              </p:cNvPr>
              <p:cNvCxnSpPr>
                <a:stCxn id="53" idx="2"/>
                <a:endCxn id="54" idx="0"/>
              </p:cNvCxnSpPr>
              <p:nvPr/>
            </p:nvCxnSpPr>
            <p:spPr>
              <a:xfrm flipH="1">
                <a:off x="5333024" y="2910855"/>
                <a:ext cx="1" cy="256979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59" name="Straight Arrow Connector 58">
                <a:extLst>
                  <a:ext uri="{FF2B5EF4-FFF2-40B4-BE49-F238E27FC236}">
                    <a16:creationId xmlns:a16="http://schemas.microsoft.com/office/drawing/2014/main" id="{7AED2257-E7D1-9345-9C7B-6B4F80A3882F}"/>
                  </a:ext>
                </a:extLst>
              </p:cNvPr>
              <p:cNvCxnSpPr>
                <a:cxnSpLocks/>
                <a:stCxn id="54" idx="2"/>
                <a:endCxn id="55" idx="1"/>
              </p:cNvCxnSpPr>
              <p:nvPr/>
            </p:nvCxnSpPr>
            <p:spPr>
              <a:xfrm>
                <a:off x="5333024" y="3475744"/>
                <a:ext cx="519218" cy="384906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60" name="Straight Arrow Connector 59">
                <a:extLst>
                  <a:ext uri="{FF2B5EF4-FFF2-40B4-BE49-F238E27FC236}">
                    <a16:creationId xmlns:a16="http://schemas.microsoft.com/office/drawing/2014/main" id="{B185788F-7F44-2532-E839-E9F46C27912F}"/>
                  </a:ext>
                </a:extLst>
              </p:cNvPr>
              <p:cNvCxnSpPr>
                <a:cxnSpLocks/>
                <a:stCxn id="55" idx="3"/>
                <a:endCxn id="57" idx="2"/>
              </p:cNvCxnSpPr>
              <p:nvPr/>
            </p:nvCxnSpPr>
            <p:spPr>
              <a:xfrm flipV="1">
                <a:off x="7188852" y="3475744"/>
                <a:ext cx="517926" cy="384906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61" name="Straight Arrow Connector 60">
                <a:extLst>
                  <a:ext uri="{FF2B5EF4-FFF2-40B4-BE49-F238E27FC236}">
                    <a16:creationId xmlns:a16="http://schemas.microsoft.com/office/drawing/2014/main" id="{A0DE52E5-6E4D-3C86-C8EF-B73C6CAF8D0F}"/>
                  </a:ext>
                </a:extLst>
              </p:cNvPr>
              <p:cNvCxnSpPr>
                <a:cxnSpLocks/>
                <a:stCxn id="57" idx="0"/>
                <a:endCxn id="56" idx="2"/>
              </p:cNvCxnSpPr>
              <p:nvPr/>
            </p:nvCxnSpPr>
            <p:spPr>
              <a:xfrm flipH="1" flipV="1">
                <a:off x="7699508" y="2914717"/>
                <a:ext cx="7270" cy="253117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62" name="Straight Arrow Connector 61">
                <a:extLst>
                  <a:ext uri="{FF2B5EF4-FFF2-40B4-BE49-F238E27FC236}">
                    <a16:creationId xmlns:a16="http://schemas.microsoft.com/office/drawing/2014/main" id="{1DAE971E-F892-8673-CF39-BA0BCD015354}"/>
                  </a:ext>
                </a:extLst>
              </p:cNvPr>
              <p:cNvCxnSpPr>
                <a:cxnSpLocks/>
                <a:stCxn id="53" idx="3"/>
                <a:endCxn id="56" idx="1"/>
              </p:cNvCxnSpPr>
              <p:nvPr/>
            </p:nvCxnSpPr>
            <p:spPr>
              <a:xfrm>
                <a:off x="6148866" y="2756901"/>
                <a:ext cx="734800" cy="3862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dash"/>
                <a:miter lim="800000"/>
                <a:tailEnd type="triangle"/>
              </a:ln>
              <a:effectLst/>
            </p:spPr>
          </p:cxn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F0F35B57-7F96-F325-EAB1-103C7D366088}"/>
                  </a:ext>
                </a:extLst>
              </p:cNvPr>
              <p:cNvSpPr/>
              <p:nvPr/>
            </p:nvSpPr>
            <p:spPr>
              <a:xfrm>
                <a:off x="4517181" y="2038057"/>
                <a:ext cx="1631684" cy="307910"/>
              </a:xfrm>
              <a:prstGeom prst="rect">
                <a:avLst/>
              </a:prstGeom>
              <a:solidFill>
                <a:sysClr val="window" lastClr="FFFFFF">
                  <a:lumMod val="85000"/>
                </a:sysClr>
              </a:solidFill>
              <a:ln w="38100" cap="flat" cmpd="sng" algn="ctr">
                <a:solidFill>
                  <a:sysClr val="window" lastClr="FFFFFF">
                    <a:lumMod val="10000"/>
                  </a:sys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Input (Waveforms)</a:t>
                </a:r>
              </a:p>
            </p:txBody>
          </p:sp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34E247B8-FCE0-0B61-3787-888B69EE15CA}"/>
                  </a:ext>
                </a:extLst>
              </p:cNvPr>
              <p:cNvSpPr/>
              <p:nvPr/>
            </p:nvSpPr>
            <p:spPr>
              <a:xfrm>
                <a:off x="6883658" y="2041291"/>
                <a:ext cx="1631684" cy="307910"/>
              </a:xfrm>
              <a:prstGeom prst="rect">
                <a:avLst/>
              </a:prstGeom>
              <a:solidFill>
                <a:sysClr val="window" lastClr="FFFFFF">
                  <a:lumMod val="85000"/>
                </a:sysClr>
              </a:solidFill>
              <a:ln w="38100" cap="flat" cmpd="sng" algn="ctr">
                <a:solidFill>
                  <a:sysClr val="window" lastClr="FFFFFF">
                    <a:lumMod val="10000"/>
                  </a:sys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Output (</a:t>
                </a:r>
                <a:r>
                  <a:rPr kumimoji="0" lang="en-US" sz="1600" b="0" i="0" u="none" strike="noStrike" kern="0" cap="none" spc="0" normalizeH="0" baseline="0" noProof="0" dirty="0" err="1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softmax</a:t>
                </a: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)</a:t>
                </a:r>
              </a:p>
            </p:txBody>
          </p:sp>
          <p:cxnSp>
            <p:nvCxnSpPr>
              <p:cNvPr id="65" name="Straight Arrow Connector 64">
                <a:extLst>
                  <a:ext uri="{FF2B5EF4-FFF2-40B4-BE49-F238E27FC236}">
                    <a16:creationId xmlns:a16="http://schemas.microsoft.com/office/drawing/2014/main" id="{EFB0F782-7420-3303-A76C-360DEABC87B0}"/>
                  </a:ext>
                </a:extLst>
              </p:cNvPr>
              <p:cNvCxnSpPr>
                <a:cxnSpLocks/>
                <a:stCxn id="63" idx="2"/>
                <a:endCxn id="53" idx="0"/>
              </p:cNvCxnSpPr>
              <p:nvPr/>
            </p:nvCxnSpPr>
            <p:spPr>
              <a:xfrm>
                <a:off x="5333023" y="2345966"/>
                <a:ext cx="2" cy="256979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66" name="Straight Arrow Connector 65">
                <a:extLst>
                  <a:ext uri="{FF2B5EF4-FFF2-40B4-BE49-F238E27FC236}">
                    <a16:creationId xmlns:a16="http://schemas.microsoft.com/office/drawing/2014/main" id="{25777485-961A-9BA0-84EF-5AEF10775549}"/>
                  </a:ext>
                </a:extLst>
              </p:cNvPr>
              <p:cNvCxnSpPr>
                <a:cxnSpLocks/>
                <a:stCxn id="56" idx="0"/>
                <a:endCxn id="64" idx="2"/>
              </p:cNvCxnSpPr>
              <p:nvPr/>
            </p:nvCxnSpPr>
            <p:spPr>
              <a:xfrm flipH="1" flipV="1">
                <a:off x="7699501" y="2349201"/>
                <a:ext cx="8" cy="257606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</p:grpSp>
      </p:grpSp>
    </p:spTree>
    <p:extLst>
      <p:ext uri="{BB962C8B-B14F-4D97-AF65-F5344CB8AC3E}">
        <p14:creationId xmlns:p14="http://schemas.microsoft.com/office/powerpoint/2010/main" val="39182444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4BDBBE60-C95F-84A1-9219-AD9B26F001AC}"/>
              </a:ext>
            </a:extLst>
          </p:cNvPr>
          <p:cNvGrpSpPr/>
          <p:nvPr/>
        </p:nvGrpSpPr>
        <p:grpSpPr>
          <a:xfrm>
            <a:off x="125577" y="724921"/>
            <a:ext cx="8093647" cy="4378965"/>
            <a:chOff x="125577" y="724921"/>
            <a:chExt cx="8093647" cy="4378965"/>
          </a:xfrm>
        </p:grpSpPr>
        <p:pic>
          <p:nvPicPr>
            <p:cNvPr id="7" name="Picture 4" descr="U-Net GAN Explained | Papers With Code">
              <a:extLst>
                <a:ext uri="{FF2B5EF4-FFF2-40B4-BE49-F238E27FC236}">
                  <a16:creationId xmlns:a16="http://schemas.microsoft.com/office/drawing/2014/main" id="{D7E65956-BAD3-FA59-00A5-6E043577ACD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15143" y="1422760"/>
              <a:ext cx="5547890" cy="33579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278DB82-F75B-F4F4-5F22-F807C063DB07}"/>
                </a:ext>
              </a:extLst>
            </p:cNvPr>
            <p:cNvSpPr txBox="1"/>
            <p:nvPr/>
          </p:nvSpPr>
          <p:spPr>
            <a:xfrm>
              <a:off x="2121005" y="724921"/>
              <a:ext cx="55478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Generative adversarial networks (GANs)</a:t>
              </a:r>
              <a:endParaRPr kumimoji="0" lang="en-NL" sz="2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493298E-276C-B779-348E-DF76E658B0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1136" t="37522" r="60144" b="35457"/>
            <a:stretch/>
          </p:blipFill>
          <p:spPr>
            <a:xfrm>
              <a:off x="1762475" y="1625111"/>
              <a:ext cx="1890617" cy="1441954"/>
            </a:xfrm>
            <a:prstGeom prst="rect">
              <a:avLst/>
            </a:prstGeom>
            <a:ln>
              <a:solidFill>
                <a:sysClr val="windowText" lastClr="000000"/>
              </a:solidFill>
            </a:ln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AFC897D-FF99-FA75-5435-B9BF962614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9856" t="37522" r="40347" b="35457"/>
            <a:stretch/>
          </p:blipFill>
          <p:spPr>
            <a:xfrm>
              <a:off x="562651" y="3141531"/>
              <a:ext cx="1889021" cy="1362369"/>
            </a:xfrm>
            <a:prstGeom prst="rect">
              <a:avLst/>
            </a:prstGeom>
            <a:ln>
              <a:solidFill>
                <a:sysClr val="windowText" lastClr="000000"/>
              </a:solidFill>
            </a:ln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0DE7A67-9518-F794-412A-88B42638F137}"/>
                </a:ext>
              </a:extLst>
            </p:cNvPr>
            <p:cNvSpPr txBox="1"/>
            <p:nvPr/>
          </p:nvSpPr>
          <p:spPr>
            <a:xfrm>
              <a:off x="125577" y="1576527"/>
              <a:ext cx="196141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Clinical data</a:t>
              </a:r>
            </a:p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b="1" kern="0" dirty="0">
                  <a:solidFill>
                    <a:prstClr val="black"/>
                  </a:solidFill>
                </a:rPr>
                <a:t>(no labels)</a:t>
              </a:r>
              <a:endParaRPr kumimoji="0" lang="en-NL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1798B84-73A5-06CA-3F0E-2AEEA417892D}"/>
                </a:ext>
              </a:extLst>
            </p:cNvPr>
            <p:cNvSpPr txBox="1"/>
            <p:nvPr/>
          </p:nvSpPr>
          <p:spPr>
            <a:xfrm>
              <a:off x="693977" y="4457555"/>
              <a:ext cx="201036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Simulated data (with labels)</a:t>
              </a:r>
              <a:endParaRPr kumimoji="0" lang="en-NL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F1C77B9-AFB1-6312-70C3-68C5538E1AA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1136" t="37522" r="60144" b="35457"/>
            <a:stretch/>
          </p:blipFill>
          <p:spPr>
            <a:xfrm>
              <a:off x="6328607" y="2380763"/>
              <a:ext cx="1890617" cy="1441953"/>
            </a:xfrm>
            <a:prstGeom prst="rect">
              <a:avLst/>
            </a:prstGeom>
            <a:ln>
              <a:solidFill>
                <a:sysClr val="windowText" lastClr="000000"/>
              </a:solidFill>
            </a:ln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28B1423-5E83-0075-32B8-0920E77400CF}"/>
                </a:ext>
              </a:extLst>
            </p:cNvPr>
            <p:cNvSpPr txBox="1"/>
            <p:nvPr/>
          </p:nvSpPr>
          <p:spPr>
            <a:xfrm>
              <a:off x="6457098" y="1422758"/>
              <a:ext cx="176212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More realistic </a:t>
              </a:r>
            </a:p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simulated data</a:t>
              </a:r>
            </a:p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b="1" kern="0" dirty="0">
                  <a:solidFill>
                    <a:prstClr val="black"/>
                  </a:solidFill>
                </a:rPr>
                <a:t>(with labels)</a:t>
              </a:r>
              <a:endParaRPr kumimoji="0" lang="en-NL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073323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78AFD8BA-04F8-839C-4458-CE956101AC14}"/>
              </a:ext>
            </a:extLst>
          </p:cNvPr>
          <p:cNvGrpSpPr/>
          <p:nvPr/>
        </p:nvGrpSpPr>
        <p:grpSpPr>
          <a:xfrm>
            <a:off x="247695" y="696359"/>
            <a:ext cx="9576348" cy="1168300"/>
            <a:chOff x="247695" y="696359"/>
            <a:chExt cx="9576348" cy="116830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89AC0AE5-BD5C-6417-E512-FFB6EB208321}"/>
                </a:ext>
              </a:extLst>
            </p:cNvPr>
            <p:cNvGrpSpPr/>
            <p:nvPr/>
          </p:nvGrpSpPr>
          <p:grpSpPr>
            <a:xfrm>
              <a:off x="247695" y="696359"/>
              <a:ext cx="7730894" cy="1168300"/>
              <a:chOff x="247694" y="696359"/>
              <a:chExt cx="8656810" cy="1348796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1F99FCE9-36AF-1671-296B-172D2C62F24A}"/>
                  </a:ext>
                </a:extLst>
              </p:cNvPr>
              <p:cNvGrpSpPr/>
              <p:nvPr/>
            </p:nvGrpSpPr>
            <p:grpSpPr>
              <a:xfrm>
                <a:off x="247694" y="696359"/>
                <a:ext cx="4180872" cy="1347594"/>
                <a:chOff x="247693" y="696359"/>
                <a:chExt cx="6458735" cy="2095500"/>
              </a:xfrm>
            </p:grpSpPr>
            <p:pic>
              <p:nvPicPr>
                <p:cNvPr id="4" name="Picture 3">
                  <a:extLst>
                    <a:ext uri="{FF2B5EF4-FFF2-40B4-BE49-F238E27FC236}">
                      <a16:creationId xmlns:a16="http://schemas.microsoft.com/office/drawing/2014/main" id="{ADC22ACC-9CF7-0211-22DD-4BF1875F636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247693" y="696359"/>
                  <a:ext cx="3906864" cy="2095500"/>
                </a:xfrm>
                <a:prstGeom prst="rect">
                  <a:avLst/>
                </a:prstGeom>
              </p:spPr>
            </p:pic>
            <p:pic>
              <p:nvPicPr>
                <p:cNvPr id="5" name="Picture 4">
                  <a:extLst>
                    <a:ext uri="{FF2B5EF4-FFF2-40B4-BE49-F238E27FC236}">
                      <a16:creationId xmlns:a16="http://schemas.microsoft.com/office/drawing/2014/main" id="{B828D1F8-E502-59B1-615A-2F3BB942CA6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610928" y="696359"/>
                  <a:ext cx="2095500" cy="2095500"/>
                </a:xfrm>
                <a:prstGeom prst="rect">
                  <a:avLst/>
                </a:prstGeom>
              </p:spPr>
            </p:pic>
          </p:grpSp>
          <p:pic>
            <p:nvPicPr>
              <p:cNvPr id="2" name="Picture 1">
                <a:extLst>
                  <a:ext uri="{FF2B5EF4-FFF2-40B4-BE49-F238E27FC236}">
                    <a16:creationId xmlns:a16="http://schemas.microsoft.com/office/drawing/2014/main" id="{03847A24-06C6-9FE7-8281-AA41E40557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637348" y="696359"/>
                <a:ext cx="1742143" cy="1304925"/>
              </a:xfrm>
              <a:prstGeom prst="rect">
                <a:avLst/>
              </a:prstGeom>
            </p:spPr>
          </p:pic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E0DF1429-3E10-5A43-DF78-C018288B17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375511" y="696359"/>
                <a:ext cx="2528993" cy="1348796"/>
              </a:xfrm>
              <a:prstGeom prst="rect">
                <a:avLst/>
              </a:prstGeom>
            </p:spPr>
          </p:pic>
        </p:grpSp>
        <p:pic>
          <p:nvPicPr>
            <p:cNvPr id="1026" name="Picture 2" descr="Holland High Tech">
              <a:extLst>
                <a:ext uri="{FF2B5EF4-FFF2-40B4-BE49-F238E27FC236}">
                  <a16:creationId xmlns:a16="http://schemas.microsoft.com/office/drawing/2014/main" id="{101A0E1E-ACB6-DFE9-12F7-AECD8B1CBE9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10613" y="844824"/>
              <a:ext cx="981835" cy="9818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59960F8F-F7F2-8D52-49B5-42EF3126EA3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333125" y="844823"/>
              <a:ext cx="490918" cy="98183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564210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43740F-8962-E9D2-CAA6-1A4A5142A8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AA7439BE-E54B-279A-1B75-2C798B29959F}"/>
              </a:ext>
            </a:extLst>
          </p:cNvPr>
          <p:cNvGrpSpPr/>
          <p:nvPr/>
        </p:nvGrpSpPr>
        <p:grpSpPr>
          <a:xfrm>
            <a:off x="731790" y="817119"/>
            <a:ext cx="6983067" cy="1110293"/>
            <a:chOff x="731790" y="817119"/>
            <a:chExt cx="6983067" cy="1110293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975C17A9-0635-A90D-2AD0-BCD55FCAB1CA}"/>
                </a:ext>
              </a:extLst>
            </p:cNvPr>
            <p:cNvGrpSpPr/>
            <p:nvPr/>
          </p:nvGrpSpPr>
          <p:grpSpPr>
            <a:xfrm>
              <a:off x="731790" y="817119"/>
              <a:ext cx="5193882" cy="1110293"/>
              <a:chOff x="731789" y="817119"/>
              <a:chExt cx="5812447" cy="1189413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0A37132F-0070-57EE-4C48-5977ECB690B5}"/>
                  </a:ext>
                </a:extLst>
              </p:cNvPr>
              <p:cNvGrpSpPr/>
              <p:nvPr/>
            </p:nvGrpSpPr>
            <p:grpSpPr>
              <a:xfrm>
                <a:off x="731789" y="817119"/>
                <a:ext cx="5812447" cy="1189413"/>
                <a:chOff x="247694" y="670782"/>
                <a:chExt cx="6508594" cy="1373171"/>
              </a:xfrm>
            </p:grpSpPr>
            <p:pic>
              <p:nvPicPr>
                <p:cNvPr id="4" name="Picture 3">
                  <a:extLst>
                    <a:ext uri="{FF2B5EF4-FFF2-40B4-BE49-F238E27FC236}">
                      <a16:creationId xmlns:a16="http://schemas.microsoft.com/office/drawing/2014/main" id="{318D074A-4573-9F33-5A15-4D842DCA62A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247694" y="696359"/>
                  <a:ext cx="2528993" cy="1347594"/>
                </a:xfrm>
                <a:prstGeom prst="rect">
                  <a:avLst/>
                </a:prstGeom>
              </p:spPr>
            </p:pic>
            <p:pic>
              <p:nvPicPr>
                <p:cNvPr id="3" name="Picture 2">
                  <a:extLst>
                    <a:ext uri="{FF2B5EF4-FFF2-40B4-BE49-F238E27FC236}">
                      <a16:creationId xmlns:a16="http://schemas.microsoft.com/office/drawing/2014/main" id="{7CB3C35A-CBBF-7A96-89AD-07820615857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227295" y="670782"/>
                  <a:ext cx="2528993" cy="1348796"/>
                </a:xfrm>
                <a:prstGeom prst="rect">
                  <a:avLst/>
                </a:prstGeom>
              </p:spPr>
            </p:pic>
          </p:grpSp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BEC294E2-8FBE-D059-266F-9FA0D1B45DB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26657" r="27610"/>
              <a:stretch/>
            </p:blipFill>
            <p:spPr>
              <a:xfrm>
                <a:off x="3123813" y="860384"/>
                <a:ext cx="920744" cy="1125035"/>
              </a:xfrm>
              <a:prstGeom prst="rect">
                <a:avLst/>
              </a:prstGeom>
            </p:spPr>
          </p:pic>
        </p:grpSp>
        <p:pic>
          <p:nvPicPr>
            <p:cNvPr id="2" name="Picture 2" descr="Holland High Tech">
              <a:extLst>
                <a:ext uri="{FF2B5EF4-FFF2-40B4-BE49-F238E27FC236}">
                  <a16:creationId xmlns:a16="http://schemas.microsoft.com/office/drawing/2014/main" id="{F34E0775-537E-84A0-8718-77CC449428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01427" y="857507"/>
              <a:ext cx="981835" cy="9818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C9C9674-38F0-1009-B4B1-03423429C49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223939" y="857506"/>
              <a:ext cx="490918" cy="98183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011815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3841139-7A57-AC44-7872-606275ADD6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1334" y="1920045"/>
            <a:ext cx="2381250" cy="192405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588AD5EF-3C07-3983-2AA1-2415664F8585}"/>
                  </a:ext>
                </a:extLst>
              </p14:cNvPr>
              <p14:cNvContentPartPr/>
              <p14:nvPr/>
            </p14:nvContentPartPr>
            <p14:xfrm>
              <a:off x="2059220" y="801787"/>
              <a:ext cx="560880" cy="3945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588AD5EF-3C07-3983-2AA1-2415664F858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53100" y="795667"/>
                <a:ext cx="573120" cy="40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6FAB06AA-490F-5344-8235-924F0962D63C}"/>
                  </a:ext>
                </a:extLst>
              </p14:cNvPr>
              <p14:cNvContentPartPr/>
              <p14:nvPr/>
            </p14:nvContentPartPr>
            <p14:xfrm>
              <a:off x="3417860" y="4666027"/>
              <a:ext cx="36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6FAB06AA-490F-5344-8235-924F0962D63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411740" y="4659907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87F81379-F47D-F022-3885-CC2C02C8F295}"/>
                  </a:ext>
                </a:extLst>
              </p14:cNvPr>
              <p14:cNvContentPartPr/>
              <p14:nvPr/>
            </p14:nvContentPartPr>
            <p14:xfrm>
              <a:off x="4939220" y="4144387"/>
              <a:ext cx="360" cy="3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87F81379-F47D-F022-3885-CC2C02C8F29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933100" y="4138267"/>
                <a:ext cx="12600" cy="12600"/>
              </a:xfrm>
              <a:prstGeom prst="rect">
                <a:avLst/>
              </a:prstGeom>
            </p:spPr>
          </p:pic>
        </mc:Fallback>
      </mc:AlternateContent>
      <p:grpSp>
        <p:nvGrpSpPr>
          <p:cNvPr id="18" name="Group 17">
            <a:extLst>
              <a:ext uri="{FF2B5EF4-FFF2-40B4-BE49-F238E27FC236}">
                <a16:creationId xmlns:a16="http://schemas.microsoft.com/office/drawing/2014/main" id="{BDBBB6B7-45AD-7201-6C50-BEF3F1415AFF}"/>
              </a:ext>
            </a:extLst>
          </p:cNvPr>
          <p:cNvGrpSpPr/>
          <p:nvPr/>
        </p:nvGrpSpPr>
        <p:grpSpPr>
          <a:xfrm>
            <a:off x="7029984" y="1828800"/>
            <a:ext cx="2857500" cy="1600200"/>
            <a:chOff x="7029984" y="1828800"/>
            <a:chExt cx="2857500" cy="16002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213D016-9357-CC55-D294-46EF58C838A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029984" y="1828800"/>
              <a:ext cx="2857500" cy="160020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578833B-37A5-DE6E-8A90-79E91ED8B3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9856" b="89904" l="7212" r="92308">
                          <a14:foregroundMark x1="91346" y1="22596" x2="90625" y2="35817"/>
                          <a14:foregroundMark x1="90625" y1="35817" x2="91346" y2="21635"/>
                          <a14:foregroundMark x1="91346" y1="21635" x2="92308" y2="35817"/>
                          <a14:foregroundMark x1="92308" y1="35817" x2="91827" y2="37981"/>
                          <a14:foregroundMark x1="11298" y1="38702" x2="7212" y2="24519"/>
                          <a14:foregroundMark x1="7212" y1="24519" x2="22115" y2="24760"/>
                          <a14:foregroundMark x1="22115" y1="24760" x2="16827" y2="39904"/>
                          <a14:foregroundMark x1="16827" y1="39904" x2="12981" y2="25962"/>
                          <a14:foregroundMark x1="12981" y1="25962" x2="24760" y2="22837"/>
                          <a14:foregroundMark x1="24760" y1="22837" x2="24519" y2="35337"/>
                        </a14:backgroundRemoval>
                      </a14:imgEffect>
                    </a14:imgLayer>
                  </a14:imgProps>
                </a:ext>
              </a:extLst>
            </a:blip>
            <a:srcRect r="27469"/>
            <a:stretch/>
          </p:blipFill>
          <p:spPr>
            <a:xfrm rot="17079600">
              <a:off x="8502761" y="2121468"/>
              <a:ext cx="754031" cy="889524"/>
            </a:xfrm>
            <a:prstGeom prst="rect">
              <a:avLst/>
            </a:prstGeom>
          </p:spPr>
        </p:pic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F92C55FD-1820-D61B-BBDA-AA17F16EE39F}"/>
                </a:ext>
              </a:extLst>
            </p:cNvPr>
            <p:cNvGrpSpPr/>
            <p:nvPr/>
          </p:nvGrpSpPr>
          <p:grpSpPr>
            <a:xfrm>
              <a:off x="8660611" y="1920045"/>
              <a:ext cx="1132869" cy="242041"/>
              <a:chOff x="5178277" y="1130116"/>
              <a:chExt cx="1443068" cy="308316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1">
                <p14:nvContentPartPr>
                  <p14:cNvPr id="13" name="Ink 12">
                    <a:extLst>
                      <a:ext uri="{FF2B5EF4-FFF2-40B4-BE49-F238E27FC236}">
                        <a16:creationId xmlns:a16="http://schemas.microsoft.com/office/drawing/2014/main" id="{B72E85D6-16FE-A53A-48D4-37ED669E8986}"/>
                      </a:ext>
                    </a:extLst>
                  </p14:cNvPr>
                  <p14:cNvContentPartPr/>
                  <p14:nvPr/>
                </p14:nvContentPartPr>
                <p14:xfrm>
                  <a:off x="5178277" y="1181392"/>
                  <a:ext cx="486720" cy="257040"/>
                </p14:xfrm>
              </p:contentPart>
            </mc:Choice>
            <mc:Fallback xmlns="">
              <p:pic>
                <p:nvPicPr>
                  <p:cNvPr id="13" name="Ink 12">
                    <a:extLst>
                      <a:ext uri="{FF2B5EF4-FFF2-40B4-BE49-F238E27FC236}">
                        <a16:creationId xmlns:a16="http://schemas.microsoft.com/office/drawing/2014/main" id="{B72E85D6-16FE-A53A-48D4-37ED669E8986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5170478" y="1173603"/>
                    <a:ext cx="502317" cy="27261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">
                <p14:nvContentPartPr>
                  <p14:cNvPr id="15" name="Ink 14">
                    <a:extLst>
                      <a:ext uri="{FF2B5EF4-FFF2-40B4-BE49-F238E27FC236}">
                        <a16:creationId xmlns:a16="http://schemas.microsoft.com/office/drawing/2014/main" id="{0F781EF4-FDBE-8CE0-DD16-3C17299A0636}"/>
                      </a:ext>
                    </a:extLst>
                  </p14:cNvPr>
                  <p14:cNvContentPartPr/>
                  <p14:nvPr/>
                </p14:nvContentPartPr>
                <p14:xfrm>
                  <a:off x="5647905" y="1155754"/>
                  <a:ext cx="486720" cy="257040"/>
                </p14:xfrm>
              </p:contentPart>
            </mc:Choice>
            <mc:Fallback xmlns="">
              <p:pic>
                <p:nvPicPr>
                  <p:cNvPr id="15" name="Ink 14">
                    <a:extLst>
                      <a:ext uri="{FF2B5EF4-FFF2-40B4-BE49-F238E27FC236}">
                        <a16:creationId xmlns:a16="http://schemas.microsoft.com/office/drawing/2014/main" id="{0F781EF4-FDBE-8CE0-DD16-3C17299A0636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5640106" y="1147965"/>
                    <a:ext cx="502317" cy="27261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">
                <p14:nvContentPartPr>
                  <p14:cNvPr id="16" name="Ink 15">
                    <a:extLst>
                      <a:ext uri="{FF2B5EF4-FFF2-40B4-BE49-F238E27FC236}">
                        <a16:creationId xmlns:a16="http://schemas.microsoft.com/office/drawing/2014/main" id="{B3B4D744-ECE8-D165-900C-D147B52030C5}"/>
                      </a:ext>
                    </a:extLst>
                  </p14:cNvPr>
                  <p14:cNvContentPartPr/>
                  <p14:nvPr/>
                </p14:nvContentPartPr>
                <p14:xfrm>
                  <a:off x="6134625" y="1130116"/>
                  <a:ext cx="486720" cy="257040"/>
                </p14:xfrm>
              </p:contentPart>
            </mc:Choice>
            <mc:Fallback xmlns="">
              <p:pic>
                <p:nvPicPr>
                  <p:cNvPr id="16" name="Ink 15">
                    <a:extLst>
                      <a:ext uri="{FF2B5EF4-FFF2-40B4-BE49-F238E27FC236}">
                        <a16:creationId xmlns:a16="http://schemas.microsoft.com/office/drawing/2014/main" id="{B3B4D744-ECE8-D165-900C-D147B52030C5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6126826" y="1122327"/>
                    <a:ext cx="502317" cy="272618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3880024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E76BFF-8558-C98E-9302-ED3E0E6B41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352DF1E6-B324-6A45-B0B8-86CBFF65EBB3}"/>
              </a:ext>
            </a:extLst>
          </p:cNvPr>
          <p:cNvGrpSpPr/>
          <p:nvPr/>
        </p:nvGrpSpPr>
        <p:grpSpPr>
          <a:xfrm>
            <a:off x="731790" y="817119"/>
            <a:ext cx="5193882" cy="1110293"/>
            <a:chOff x="731789" y="817119"/>
            <a:chExt cx="5812447" cy="1189413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52357944-2581-5528-B7F9-955D5CB4EF78}"/>
                </a:ext>
              </a:extLst>
            </p:cNvPr>
            <p:cNvGrpSpPr/>
            <p:nvPr/>
          </p:nvGrpSpPr>
          <p:grpSpPr>
            <a:xfrm>
              <a:off x="731789" y="817119"/>
              <a:ext cx="5812447" cy="1189413"/>
              <a:chOff x="247694" y="670782"/>
              <a:chExt cx="6508594" cy="1373171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30C0353C-A401-7900-124A-23C10F5DC1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47694" y="696359"/>
                <a:ext cx="2528993" cy="1347594"/>
              </a:xfrm>
              <a:prstGeom prst="rect">
                <a:avLst/>
              </a:prstGeom>
            </p:spPr>
          </p:pic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C112F48D-F440-D938-FE0C-100F5AA991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227295" y="670782"/>
                <a:ext cx="2528993" cy="1348796"/>
              </a:xfrm>
              <a:prstGeom prst="rect">
                <a:avLst/>
              </a:prstGeom>
            </p:spPr>
          </p:pic>
        </p:grp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1C3E870-9DF0-6C05-5021-61FE5E9838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6657" r="27610"/>
            <a:stretch/>
          </p:blipFill>
          <p:spPr>
            <a:xfrm>
              <a:off x="3123813" y="860384"/>
              <a:ext cx="920744" cy="112503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350344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7CC4F6E6-22D1-9E21-D30B-F1AAF32E23E2}"/>
              </a:ext>
            </a:extLst>
          </p:cNvPr>
          <p:cNvGrpSpPr/>
          <p:nvPr/>
        </p:nvGrpSpPr>
        <p:grpSpPr>
          <a:xfrm>
            <a:off x="265524" y="536084"/>
            <a:ext cx="9882523" cy="1615446"/>
            <a:chOff x="265524" y="536083"/>
            <a:chExt cx="11597339" cy="1951985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A74BD0AA-729C-6F77-A631-0218506166A8}"/>
                </a:ext>
              </a:extLst>
            </p:cNvPr>
            <p:cNvGrpSpPr/>
            <p:nvPr/>
          </p:nvGrpSpPr>
          <p:grpSpPr>
            <a:xfrm>
              <a:off x="265524" y="536083"/>
              <a:ext cx="7886148" cy="1951985"/>
              <a:chOff x="165091" y="507936"/>
              <a:chExt cx="10442117" cy="2470500"/>
            </a:xfrm>
          </p:grpSpPr>
          <p:pic>
            <p:nvPicPr>
              <p:cNvPr id="1026" name="Picture 2" descr="Bracco Imaging S.p.A. - bioPmed">
                <a:extLst>
                  <a:ext uri="{FF2B5EF4-FFF2-40B4-BE49-F238E27FC236}">
                    <a16:creationId xmlns:a16="http://schemas.microsoft.com/office/drawing/2014/main" id="{7D705762-0297-1025-C389-CF846BE0EA8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5091" y="1222766"/>
                <a:ext cx="2667000" cy="17145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A8E9A861-401D-BF5E-75FE-C54DC2EB125B}"/>
                  </a:ext>
                </a:extLst>
              </p:cNvPr>
              <p:cNvGrpSpPr/>
              <p:nvPr/>
            </p:nvGrpSpPr>
            <p:grpSpPr>
              <a:xfrm>
                <a:off x="1897171" y="507936"/>
                <a:ext cx="8710037" cy="2470500"/>
                <a:chOff x="1897171" y="507936"/>
                <a:chExt cx="8710037" cy="2470500"/>
              </a:xfrm>
            </p:grpSpPr>
            <p:pic>
              <p:nvPicPr>
                <p:cNvPr id="6" name="Picture 5">
                  <a:extLst>
                    <a:ext uri="{FF2B5EF4-FFF2-40B4-BE49-F238E27FC236}">
                      <a16:creationId xmlns:a16="http://schemas.microsoft.com/office/drawing/2014/main" id="{57090125-AEE7-956F-5B57-7494249185E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987832" y="1235360"/>
                  <a:ext cx="2619376" cy="1743076"/>
                </a:xfrm>
                <a:prstGeom prst="rect">
                  <a:avLst/>
                </a:prstGeom>
              </p:spPr>
            </p:pic>
            <p:pic>
              <p:nvPicPr>
                <p:cNvPr id="4" name="Picture 3">
                  <a:extLst>
                    <a:ext uri="{FF2B5EF4-FFF2-40B4-BE49-F238E27FC236}">
                      <a16:creationId xmlns:a16="http://schemas.microsoft.com/office/drawing/2014/main" id="{F35D2C23-4D10-2935-D5C5-954B399DAB2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897171" y="663995"/>
                  <a:ext cx="2837779" cy="760235"/>
                </a:xfrm>
                <a:prstGeom prst="rect">
                  <a:avLst/>
                </a:prstGeom>
              </p:spPr>
            </p:pic>
            <p:pic>
              <p:nvPicPr>
                <p:cNvPr id="5" name="Picture 4">
                  <a:extLst>
                    <a:ext uri="{FF2B5EF4-FFF2-40B4-BE49-F238E27FC236}">
                      <a16:creationId xmlns:a16="http://schemas.microsoft.com/office/drawing/2014/main" id="{E134D3E9-4B04-7A55-969E-A914B67B611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t="29001" b="27399"/>
                <a:stretch/>
              </p:blipFill>
              <p:spPr>
                <a:xfrm>
                  <a:off x="5081684" y="507936"/>
                  <a:ext cx="4427133" cy="1072351"/>
                </a:xfrm>
                <a:prstGeom prst="rect">
                  <a:avLst/>
                </a:prstGeom>
              </p:spPr>
            </p:pic>
            <p:pic>
              <p:nvPicPr>
                <p:cNvPr id="7" name="Picture 6">
                  <a:extLst>
                    <a:ext uri="{FF2B5EF4-FFF2-40B4-BE49-F238E27FC236}">
                      <a16:creationId xmlns:a16="http://schemas.microsoft.com/office/drawing/2014/main" id="{96DF0142-309F-09A9-A279-4EE1637C3DB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173969" y="1554110"/>
                  <a:ext cx="4208512" cy="1355140"/>
                </a:xfrm>
                <a:prstGeom prst="rect">
                  <a:avLst/>
                </a:prstGeom>
              </p:spPr>
            </p:pic>
          </p:grpSp>
        </p:grp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B64B8F79-E6C5-FC98-1681-3F9C22A0E72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608848" y="760034"/>
              <a:ext cx="1201495" cy="1205297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AE198A7-3FF2-4D0C-F028-59894AF847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b="17472"/>
            <a:stretch/>
          </p:blipFill>
          <p:spPr>
            <a:xfrm>
              <a:off x="9810343" y="959891"/>
              <a:ext cx="2052520" cy="8469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040584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A16B86-48D2-CB3E-EF3D-4726B298D0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0164436F-06EB-112F-3281-E187610E1D9C}"/>
              </a:ext>
            </a:extLst>
          </p:cNvPr>
          <p:cNvGrpSpPr/>
          <p:nvPr/>
        </p:nvGrpSpPr>
        <p:grpSpPr>
          <a:xfrm>
            <a:off x="374779" y="525159"/>
            <a:ext cx="7906506" cy="1461663"/>
            <a:chOff x="374779" y="525159"/>
            <a:chExt cx="7906506" cy="1461663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3892DEC-2F46-4C6F-39FB-20C6DE2569DC}"/>
                </a:ext>
              </a:extLst>
            </p:cNvPr>
            <p:cNvGrpSpPr/>
            <p:nvPr/>
          </p:nvGrpSpPr>
          <p:grpSpPr>
            <a:xfrm>
              <a:off x="374779" y="525159"/>
              <a:ext cx="4884731" cy="1327047"/>
              <a:chOff x="334858" y="491231"/>
              <a:chExt cx="7590228" cy="2029452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9FA0473D-F6FE-E6EA-DF27-F819C937DC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34858" y="491231"/>
                <a:ext cx="3049724" cy="2029452"/>
              </a:xfrm>
              <a:prstGeom prst="rect">
                <a:avLst/>
              </a:prstGeom>
            </p:spPr>
          </p:pic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9FC0C08E-DE88-5143-8B45-D28C447EBE3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29001" b="27399"/>
              <a:stretch/>
            </p:blipFill>
            <p:spPr>
              <a:xfrm>
                <a:off x="3497951" y="561721"/>
                <a:ext cx="4427135" cy="1072351"/>
              </a:xfrm>
              <a:prstGeom prst="rect">
                <a:avLst/>
              </a:prstGeom>
            </p:spPr>
          </p:pic>
        </p:grpSp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9DE02723-9A61-7326-4FE2-C16B6043CD7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10225" y="669569"/>
              <a:ext cx="971550" cy="1038225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8B9ECFA6-BB09-7B71-32D6-30CB47F0A8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2915" t="15358" r="13011" b="17323"/>
            <a:stretch/>
          </p:blipFill>
          <p:spPr>
            <a:xfrm>
              <a:off x="6932490" y="525159"/>
              <a:ext cx="1348795" cy="1225803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6911228A-0C3A-81DC-C022-690F9995A9D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615204" y="1188683"/>
              <a:ext cx="2439503" cy="7981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343671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1" name="Group 130">
            <a:extLst>
              <a:ext uri="{FF2B5EF4-FFF2-40B4-BE49-F238E27FC236}">
                <a16:creationId xmlns:a16="http://schemas.microsoft.com/office/drawing/2014/main" id="{AAC266C4-C722-0BF1-B905-FD3FCD189877}"/>
              </a:ext>
            </a:extLst>
          </p:cNvPr>
          <p:cNvGrpSpPr/>
          <p:nvPr/>
        </p:nvGrpSpPr>
        <p:grpSpPr>
          <a:xfrm>
            <a:off x="338417" y="970488"/>
            <a:ext cx="8808945" cy="3856435"/>
            <a:chOff x="338417" y="970488"/>
            <a:chExt cx="8808945" cy="3856435"/>
          </a:xfrm>
        </p:grpSpPr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4347F4CA-E226-2C9A-8086-54EC7F8193AA}"/>
                </a:ext>
              </a:extLst>
            </p:cNvPr>
            <p:cNvSpPr txBox="1"/>
            <p:nvPr/>
          </p:nvSpPr>
          <p:spPr>
            <a:xfrm>
              <a:off x="474686" y="1040909"/>
              <a:ext cx="18621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711021"/>
              <a:r>
                <a:rPr lang="en-US" dirty="0">
                  <a:solidFill>
                    <a:srgbClr val="D03563"/>
                  </a:solidFill>
                  <a:latin typeface="League Gothic"/>
                </a:rPr>
                <a:t>DCE-MRI</a:t>
              </a:r>
            </a:p>
          </p:txBody>
        </p:sp>
        <p:pic>
          <p:nvPicPr>
            <p:cNvPr id="101" name="Picture 22">
              <a:extLst>
                <a:ext uri="{FF2B5EF4-FFF2-40B4-BE49-F238E27FC236}">
                  <a16:creationId xmlns:a16="http://schemas.microsoft.com/office/drawing/2014/main" id="{C3D6CE36-711F-FD69-9F92-F27648A493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768" t="44805" r="53542" b="20154"/>
            <a:stretch/>
          </p:blipFill>
          <p:spPr>
            <a:xfrm>
              <a:off x="577325" y="2749713"/>
              <a:ext cx="1683335" cy="1491846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  <p:pic>
          <p:nvPicPr>
            <p:cNvPr id="102" name="Picture 29">
              <a:extLst>
                <a:ext uri="{FF2B5EF4-FFF2-40B4-BE49-F238E27FC236}">
                  <a16:creationId xmlns:a16="http://schemas.microsoft.com/office/drawing/2014/main" id="{E5C573C6-547E-459E-8CAA-D3863073C9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370" t="44504" r="53769" b="20790"/>
            <a:stretch/>
          </p:blipFill>
          <p:spPr>
            <a:xfrm>
              <a:off x="4891014" y="2789347"/>
              <a:ext cx="1690517" cy="1491845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  <p:pic>
          <p:nvPicPr>
            <p:cNvPr id="103" name="Picture 2">
              <a:extLst>
                <a:ext uri="{FF2B5EF4-FFF2-40B4-BE49-F238E27FC236}">
                  <a16:creationId xmlns:a16="http://schemas.microsoft.com/office/drawing/2014/main" id="{1EF54A6C-539F-F665-625B-4A2380B2E9A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0000" b="90000" l="4759" r="42832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2409"/>
            <a:stretch/>
          </p:blipFill>
          <p:spPr bwMode="auto">
            <a:xfrm rot="470195">
              <a:off x="7310769" y="2774348"/>
              <a:ext cx="1376726" cy="1379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4" name="Right Arrow 40">
              <a:extLst>
                <a:ext uri="{FF2B5EF4-FFF2-40B4-BE49-F238E27FC236}">
                  <a16:creationId xmlns:a16="http://schemas.microsoft.com/office/drawing/2014/main" id="{C07DA286-7AB1-1B1A-6915-782462D26065}"/>
                </a:ext>
              </a:extLst>
            </p:cNvPr>
            <p:cNvSpPr/>
            <p:nvPr/>
          </p:nvSpPr>
          <p:spPr>
            <a:xfrm>
              <a:off x="6687825" y="3369655"/>
              <a:ext cx="484152" cy="220752"/>
            </a:xfrm>
            <a:prstGeom prst="rightArrow">
              <a:avLst/>
            </a:prstGeom>
            <a:solidFill>
              <a:srgbClr val="009999"/>
            </a:solidFill>
            <a:ln w="12700" cap="flat" cmpd="sng" algn="ctr">
              <a:solidFill>
                <a:srgbClr val="006C69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711021">
                <a:defRPr/>
              </a:pPr>
              <a:endParaRPr lang="en-US" sz="1400" kern="0">
                <a:solidFill>
                  <a:prstClr val="white"/>
                </a:solidFill>
                <a:latin typeface="Lora"/>
              </a:endParaRPr>
            </a:p>
          </p:txBody>
        </p:sp>
        <p:pic>
          <p:nvPicPr>
            <p:cNvPr id="105" name="video_fit">
              <a:hlinkClick r:id="" action="ppaction://media"/>
              <a:extLst>
                <a:ext uri="{FF2B5EF4-FFF2-40B4-BE49-F238E27FC236}">
                  <a16:creationId xmlns:a16="http://schemas.microsoft.com/office/drawing/2014/main" id="{D586ABDB-4C6C-EC35-4F37-3F4BD81A4B8E}"/>
                </a:ext>
              </a:extLst>
            </p:cNvPr>
            <p:cNvPicPr>
              <a:picLocks noChangeAspect="1"/>
            </p:cNvPicPr>
            <p:nvPr>
              <a:videoFile r:link="rId2"/>
              <p:extLst>
                <p:ext uri="{DAA4B4D4-6D71-4841-9C94-3DE7FCFB9230}">
                  <p14:media xmlns:p14="http://schemas.microsoft.com/office/powerpoint/2010/main" r:embed="rId1"/>
                </p:ext>
              </p:extLst>
            </p:nvPr>
          </p:nvPicPr>
          <p:blipFill rotWithShape="1">
            <a:blip r:embed="rId12"/>
            <a:srcRect t="784" r="11820" b="15155"/>
            <a:stretch/>
          </p:blipFill>
          <p:spPr>
            <a:xfrm>
              <a:off x="2775833" y="2263367"/>
              <a:ext cx="1012577" cy="765100"/>
            </a:xfrm>
            <a:prstGeom prst="rect">
              <a:avLst/>
            </a:prstGeom>
          </p:spPr>
        </p:pic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2E836FD8-8522-F0B0-9F2E-7AFC07CDB922}"/>
                </a:ext>
              </a:extLst>
            </p:cNvPr>
            <p:cNvGrpSpPr/>
            <p:nvPr/>
          </p:nvGrpSpPr>
          <p:grpSpPr>
            <a:xfrm>
              <a:off x="2760138" y="2155428"/>
              <a:ext cx="1107000" cy="874717"/>
              <a:chOff x="3693295" y="2070985"/>
              <a:chExt cx="1476000" cy="1166289"/>
            </a:xfrm>
          </p:grpSpPr>
          <p:cxnSp>
            <p:nvCxnSpPr>
              <p:cNvPr id="107" name="Straight Arrow Connector 106">
                <a:extLst>
                  <a:ext uri="{FF2B5EF4-FFF2-40B4-BE49-F238E27FC236}">
                    <a16:creationId xmlns:a16="http://schemas.microsoft.com/office/drawing/2014/main" id="{FDD70E8A-A390-3389-0DB6-F4F7E37A85AD}"/>
                  </a:ext>
                </a:extLst>
              </p:cNvPr>
              <p:cNvCxnSpPr/>
              <p:nvPr/>
            </p:nvCxnSpPr>
            <p:spPr>
              <a:xfrm flipV="1">
                <a:off x="3714222" y="2070985"/>
                <a:ext cx="7648" cy="1152000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108" name="Straight Arrow Connector 107">
                <a:extLst>
                  <a:ext uri="{FF2B5EF4-FFF2-40B4-BE49-F238E27FC236}">
                    <a16:creationId xmlns:a16="http://schemas.microsoft.com/office/drawing/2014/main" id="{26D04818-77BA-E2A9-9312-9EEA399713E1}"/>
                  </a:ext>
                </a:extLst>
              </p:cNvPr>
              <p:cNvCxnSpPr/>
              <p:nvPr/>
            </p:nvCxnSpPr>
            <p:spPr>
              <a:xfrm>
                <a:off x="3693295" y="3237274"/>
                <a:ext cx="1476000" cy="0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</p:grp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79AEABFB-88D3-0EFD-46DF-520523A44D4A}"/>
                </a:ext>
              </a:extLst>
            </p:cNvPr>
            <p:cNvSpPr txBox="1"/>
            <p:nvPr/>
          </p:nvSpPr>
          <p:spPr>
            <a:xfrm>
              <a:off x="2336798" y="1586566"/>
              <a:ext cx="212804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711021"/>
              <a:r>
                <a:rPr lang="en-US" sz="1400" i="1" dirty="0">
                  <a:solidFill>
                    <a:prstClr val="black"/>
                  </a:solidFill>
                  <a:latin typeface="Lora"/>
                </a:rPr>
                <a:t>Iterative curve fitting</a:t>
              </a:r>
            </a:p>
            <a:p>
              <a:pPr algn="ctr" defTabSz="711021"/>
              <a:r>
                <a:rPr lang="en-US" sz="1400" i="1" dirty="0">
                  <a:solidFill>
                    <a:prstClr val="black"/>
                  </a:solidFill>
                  <a:latin typeface="Lora"/>
                </a:rPr>
                <a:t>(per MR slice)</a:t>
              </a:r>
            </a:p>
          </p:txBody>
        </p:sp>
        <p:pic>
          <p:nvPicPr>
            <p:cNvPr id="110" name="video_fit3">
              <a:hlinkClick r:id="" action="ppaction://media"/>
              <a:extLst>
                <a:ext uri="{FF2B5EF4-FFF2-40B4-BE49-F238E27FC236}">
                  <a16:creationId xmlns:a16="http://schemas.microsoft.com/office/drawing/2014/main" id="{1F0CC3BD-E78B-2606-3C92-8CEBE8E05F81}"/>
                </a:ext>
              </a:extLst>
            </p:cNvPr>
            <p:cNvPicPr>
              <a:picLocks noChangeAspect="1"/>
            </p:cNvPicPr>
            <p:nvPr>
              <a:videoFile r:link="rId4"/>
              <p:extLst>
                <p:ext uri="{DAA4B4D4-6D71-4841-9C94-3DE7FCFB9230}">
                  <p14:media xmlns:p14="http://schemas.microsoft.com/office/powerpoint/2010/main" r:embed="rId3"/>
                </p:ext>
              </p:extLst>
            </p:nvPr>
          </p:nvPicPr>
          <p:blipFill rotWithShape="1">
            <a:blip r:embed="rId13"/>
            <a:srcRect l="2380" t="7787" r="12596" b="13275"/>
            <a:stretch/>
          </p:blipFill>
          <p:spPr>
            <a:xfrm>
              <a:off x="3162212" y="3220079"/>
              <a:ext cx="982584" cy="723087"/>
            </a:xfrm>
            <a:prstGeom prst="rect">
              <a:avLst/>
            </a:prstGeom>
          </p:spPr>
        </p:pic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C3E97158-592E-0D5B-A109-8173F01A88E6}"/>
                </a:ext>
              </a:extLst>
            </p:cNvPr>
            <p:cNvGrpSpPr/>
            <p:nvPr/>
          </p:nvGrpSpPr>
          <p:grpSpPr>
            <a:xfrm>
              <a:off x="3140781" y="3079167"/>
              <a:ext cx="1080000" cy="874717"/>
              <a:chOff x="3753408" y="1979198"/>
              <a:chExt cx="1440000" cy="1166289"/>
            </a:xfrm>
          </p:grpSpPr>
          <p:cxnSp>
            <p:nvCxnSpPr>
              <p:cNvPr id="112" name="Straight Arrow Connector 111">
                <a:extLst>
                  <a:ext uri="{FF2B5EF4-FFF2-40B4-BE49-F238E27FC236}">
                    <a16:creationId xmlns:a16="http://schemas.microsoft.com/office/drawing/2014/main" id="{16784033-BD08-C748-5975-1438C7305607}"/>
                  </a:ext>
                </a:extLst>
              </p:cNvPr>
              <p:cNvCxnSpPr/>
              <p:nvPr/>
            </p:nvCxnSpPr>
            <p:spPr>
              <a:xfrm flipV="1">
                <a:off x="3774335" y="1979198"/>
                <a:ext cx="7648" cy="1152000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113" name="Straight Arrow Connector 112">
                <a:extLst>
                  <a:ext uri="{FF2B5EF4-FFF2-40B4-BE49-F238E27FC236}">
                    <a16:creationId xmlns:a16="http://schemas.microsoft.com/office/drawing/2014/main" id="{F94614D7-1660-AB91-9D7E-A4102FADAA1B}"/>
                  </a:ext>
                </a:extLst>
              </p:cNvPr>
              <p:cNvCxnSpPr/>
              <p:nvPr/>
            </p:nvCxnSpPr>
            <p:spPr>
              <a:xfrm>
                <a:off x="3753408" y="3145487"/>
                <a:ext cx="1440000" cy="0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</p:grpSp>
        <p:pic>
          <p:nvPicPr>
            <p:cNvPr id="114" name="video_fit2">
              <a:hlinkClick r:id="" action="ppaction://media"/>
              <a:extLst>
                <a:ext uri="{FF2B5EF4-FFF2-40B4-BE49-F238E27FC236}">
                  <a16:creationId xmlns:a16="http://schemas.microsoft.com/office/drawing/2014/main" id="{D195CA85-B5BB-5632-0F90-6F10208E27FB}"/>
                </a:ext>
              </a:extLst>
            </p:cNvPr>
            <p:cNvPicPr>
              <a:picLocks noChangeAspect="1"/>
            </p:cNvPicPr>
            <p:nvPr>
              <a:videoFile r:link="rId6"/>
              <p:extLst>
                <p:ext uri="{DAA4B4D4-6D71-4841-9C94-3DE7FCFB9230}">
                  <p14:media xmlns:p14="http://schemas.microsoft.com/office/powerpoint/2010/main" r:embed="rId5"/>
                </p:ext>
              </p:extLst>
            </p:nvPr>
          </p:nvPicPr>
          <p:blipFill rotWithShape="1">
            <a:blip r:embed="rId14"/>
            <a:srcRect l="1843" t="4749" r="11905" b="10079"/>
            <a:stretch/>
          </p:blipFill>
          <p:spPr>
            <a:xfrm>
              <a:off x="2781373" y="4065563"/>
              <a:ext cx="941553" cy="736977"/>
            </a:xfrm>
            <a:prstGeom prst="rect">
              <a:avLst/>
            </a:prstGeom>
          </p:spPr>
        </p:pic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93D9F47B-FBFB-E184-0B7B-B9B0F44EC71A}"/>
                </a:ext>
              </a:extLst>
            </p:cNvPr>
            <p:cNvSpPr txBox="1"/>
            <p:nvPr/>
          </p:nvSpPr>
          <p:spPr>
            <a:xfrm>
              <a:off x="2333950" y="970488"/>
              <a:ext cx="227679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711021"/>
              <a:r>
                <a:rPr lang="en-US" spc="90" dirty="0">
                  <a:solidFill>
                    <a:srgbClr val="D03563"/>
                  </a:solidFill>
                  <a:latin typeface="League Gothic"/>
                </a:rPr>
                <a:t>DISPERSION MODELING</a:t>
              </a: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6EA01A27-4D11-9624-C96C-55BDC66C2E2F}"/>
                </a:ext>
              </a:extLst>
            </p:cNvPr>
            <p:cNvSpPr txBox="1"/>
            <p:nvPr/>
          </p:nvSpPr>
          <p:spPr>
            <a:xfrm>
              <a:off x="4639260" y="1040909"/>
              <a:ext cx="22767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711021"/>
              <a:r>
                <a:rPr lang="en-US" spc="90" dirty="0">
                  <a:solidFill>
                    <a:srgbClr val="D03563"/>
                  </a:solidFill>
                  <a:latin typeface="League Gothic"/>
                </a:rPr>
                <a:t>DISPERSION MAPS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035179CB-E180-1A20-5548-43053DB1FE9A}"/>
                </a:ext>
              </a:extLst>
            </p:cNvPr>
            <p:cNvSpPr txBox="1"/>
            <p:nvPr/>
          </p:nvSpPr>
          <p:spPr>
            <a:xfrm>
              <a:off x="6870570" y="1040909"/>
              <a:ext cx="22767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711021"/>
              <a:r>
                <a:rPr lang="en-US" spc="90" dirty="0">
                  <a:solidFill>
                    <a:srgbClr val="D03563"/>
                  </a:solidFill>
                  <a:latin typeface="League Gothic"/>
                </a:rPr>
                <a:t>VALIDATION</a:t>
              </a: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69588F55-2A6F-FF52-AC99-FEE9FF4A3213}"/>
                </a:ext>
              </a:extLst>
            </p:cNvPr>
            <p:cNvSpPr txBox="1"/>
            <p:nvPr/>
          </p:nvSpPr>
          <p:spPr>
            <a:xfrm>
              <a:off x="6955798" y="1395507"/>
              <a:ext cx="212804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711021"/>
              <a:r>
                <a:rPr lang="en-US" sz="1400" i="1" dirty="0">
                  <a:solidFill>
                    <a:prstClr val="black"/>
                  </a:solidFill>
                  <a:latin typeface="Lora"/>
                </a:rPr>
                <a:t>Comparison </a:t>
              </a:r>
            </a:p>
            <a:p>
              <a:pPr algn="ctr" defTabSz="711021"/>
              <a:r>
                <a:rPr lang="en-US" sz="1400" i="1" dirty="0">
                  <a:solidFill>
                    <a:prstClr val="black"/>
                  </a:solidFill>
                  <a:latin typeface="Lora"/>
                </a:rPr>
                <a:t>with histology</a:t>
              </a:r>
            </a:p>
          </p:txBody>
        </p:sp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DBB03445-E137-0AC3-F74B-4ABAFBA62657}"/>
                </a:ext>
              </a:extLst>
            </p:cNvPr>
            <p:cNvGrpSpPr/>
            <p:nvPr/>
          </p:nvGrpSpPr>
          <p:grpSpPr>
            <a:xfrm>
              <a:off x="1265583" y="2587426"/>
              <a:ext cx="1809661" cy="1862108"/>
              <a:chOff x="1275416" y="2384482"/>
              <a:chExt cx="1809661" cy="1862108"/>
            </a:xfrm>
          </p:grpSpPr>
          <p:cxnSp>
            <p:nvCxnSpPr>
              <p:cNvPr id="120" name="Straight Arrow Connector 119">
                <a:extLst>
                  <a:ext uri="{FF2B5EF4-FFF2-40B4-BE49-F238E27FC236}">
                    <a16:creationId xmlns:a16="http://schemas.microsoft.com/office/drawing/2014/main" id="{42FAED2C-480F-200C-2536-4420536C1F5A}"/>
                  </a:ext>
                </a:extLst>
              </p:cNvPr>
              <p:cNvCxnSpPr/>
              <p:nvPr/>
            </p:nvCxnSpPr>
            <p:spPr>
              <a:xfrm flipV="1">
                <a:off x="1477553" y="2384482"/>
                <a:ext cx="1251860" cy="759602"/>
              </a:xfrm>
              <a:prstGeom prst="straightConnector1">
                <a:avLst/>
              </a:prstGeom>
              <a:noFill/>
              <a:ln w="28575" cap="flat" cmpd="sng" algn="ctr">
                <a:solidFill>
                  <a:srgbClr val="008986"/>
                </a:solidFill>
                <a:prstDash val="solid"/>
                <a:miter lim="800000"/>
                <a:headEnd type="oval" w="med" len="med"/>
                <a:tailEnd type="triangle" w="med" len="med"/>
              </a:ln>
              <a:effectLst/>
            </p:spPr>
          </p:cxnSp>
          <p:cxnSp>
            <p:nvCxnSpPr>
              <p:cNvPr id="121" name="Straight Arrow Connector 120">
                <a:extLst>
                  <a:ext uri="{FF2B5EF4-FFF2-40B4-BE49-F238E27FC236}">
                    <a16:creationId xmlns:a16="http://schemas.microsoft.com/office/drawing/2014/main" id="{89E16C39-5D41-2D23-D989-BB7482D1BCA8}"/>
                  </a:ext>
                </a:extLst>
              </p:cNvPr>
              <p:cNvCxnSpPr/>
              <p:nvPr/>
            </p:nvCxnSpPr>
            <p:spPr>
              <a:xfrm>
                <a:off x="1435384" y="3251323"/>
                <a:ext cx="1649693" cy="36830"/>
              </a:xfrm>
              <a:prstGeom prst="straightConnector1">
                <a:avLst/>
              </a:prstGeom>
              <a:noFill/>
              <a:ln w="28575" cap="flat" cmpd="sng" algn="ctr">
                <a:solidFill>
                  <a:srgbClr val="008986"/>
                </a:solidFill>
                <a:prstDash val="solid"/>
                <a:miter lim="800000"/>
                <a:headEnd type="oval" w="med" len="med"/>
                <a:tailEnd type="triangle" w="med" len="med"/>
              </a:ln>
              <a:effectLst/>
            </p:spPr>
          </p:cxnSp>
          <p:cxnSp>
            <p:nvCxnSpPr>
              <p:cNvPr id="122" name="Straight Arrow Connector 121">
                <a:extLst>
                  <a:ext uri="{FF2B5EF4-FFF2-40B4-BE49-F238E27FC236}">
                    <a16:creationId xmlns:a16="http://schemas.microsoft.com/office/drawing/2014/main" id="{D69DB21B-CEA9-E71D-B863-A74BBA5E06EC}"/>
                  </a:ext>
                </a:extLst>
              </p:cNvPr>
              <p:cNvCxnSpPr/>
              <p:nvPr/>
            </p:nvCxnSpPr>
            <p:spPr>
              <a:xfrm>
                <a:off x="1275416" y="3297232"/>
                <a:ext cx="1414958" cy="949358"/>
              </a:xfrm>
              <a:prstGeom prst="straightConnector1">
                <a:avLst/>
              </a:prstGeom>
              <a:noFill/>
              <a:ln w="28575" cap="flat" cmpd="sng" algn="ctr">
                <a:solidFill>
                  <a:srgbClr val="008986"/>
                </a:solidFill>
                <a:prstDash val="solid"/>
                <a:miter lim="800000"/>
                <a:headEnd type="oval" w="med" len="med"/>
                <a:tailEnd type="triangle" w="med" len="med"/>
              </a:ln>
              <a:effectLst/>
            </p:spPr>
          </p:cxnSp>
        </p:grpSp>
        <p:cxnSp>
          <p:nvCxnSpPr>
            <p:cNvPr id="123" name="Straight Arrow Connector 122">
              <a:extLst>
                <a:ext uri="{FF2B5EF4-FFF2-40B4-BE49-F238E27FC236}">
                  <a16:creationId xmlns:a16="http://schemas.microsoft.com/office/drawing/2014/main" id="{08174D94-39A7-265F-83FB-F249B60BF04A}"/>
                </a:ext>
              </a:extLst>
            </p:cNvPr>
            <p:cNvCxnSpPr/>
            <p:nvPr/>
          </p:nvCxnSpPr>
          <p:spPr>
            <a:xfrm>
              <a:off x="3803727" y="2581694"/>
              <a:ext cx="1925218" cy="765335"/>
            </a:xfrm>
            <a:prstGeom prst="straightConnector1">
              <a:avLst/>
            </a:prstGeom>
            <a:noFill/>
            <a:ln w="28575" cap="flat" cmpd="sng" algn="ctr">
              <a:solidFill>
                <a:srgbClr val="008986"/>
              </a:solidFill>
              <a:prstDash val="solid"/>
              <a:miter lim="800000"/>
              <a:headEnd type="none" w="med" len="med"/>
              <a:tailEnd type="oval" w="med" len="med"/>
            </a:ln>
            <a:effectLst/>
          </p:spPr>
        </p:cxnSp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CC5A8D79-5840-AFA4-92DE-1AF6A7B52113}"/>
                </a:ext>
              </a:extLst>
            </p:cNvPr>
            <p:cNvCxnSpPr/>
            <p:nvPr/>
          </p:nvCxnSpPr>
          <p:spPr>
            <a:xfrm flipV="1">
              <a:off x="4161422" y="3454266"/>
              <a:ext cx="1608836" cy="33675"/>
            </a:xfrm>
            <a:prstGeom prst="straightConnector1">
              <a:avLst/>
            </a:prstGeom>
            <a:noFill/>
            <a:ln w="28575" cap="flat" cmpd="sng" algn="ctr">
              <a:solidFill>
                <a:srgbClr val="008986"/>
              </a:solidFill>
              <a:prstDash val="solid"/>
              <a:miter lim="800000"/>
              <a:headEnd type="none" w="med" len="med"/>
              <a:tailEnd type="oval" w="med" len="med"/>
            </a:ln>
            <a:effectLst/>
          </p:spPr>
        </p:cxnSp>
        <p:cxnSp>
          <p:nvCxnSpPr>
            <p:cNvPr id="125" name="Straight Arrow Connector 124">
              <a:extLst>
                <a:ext uri="{FF2B5EF4-FFF2-40B4-BE49-F238E27FC236}">
                  <a16:creationId xmlns:a16="http://schemas.microsoft.com/office/drawing/2014/main" id="{21B77A3B-CC1E-EC92-91AF-BF43A23BA035}"/>
                </a:ext>
              </a:extLst>
            </p:cNvPr>
            <p:cNvCxnSpPr/>
            <p:nvPr/>
          </p:nvCxnSpPr>
          <p:spPr>
            <a:xfrm flipV="1">
              <a:off x="3750536" y="3500176"/>
              <a:ext cx="1804613" cy="933876"/>
            </a:xfrm>
            <a:prstGeom prst="straightConnector1">
              <a:avLst/>
            </a:prstGeom>
            <a:noFill/>
            <a:ln w="28575" cap="flat" cmpd="sng" algn="ctr">
              <a:solidFill>
                <a:srgbClr val="008986"/>
              </a:solidFill>
              <a:prstDash val="solid"/>
              <a:miter lim="800000"/>
              <a:headEnd type="none" w="med" len="med"/>
              <a:tailEnd type="oval" w="med" len="med"/>
            </a:ln>
            <a:effectLst/>
          </p:spPr>
        </p:cxn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344A6A01-CF33-B377-DE0E-577E5F8786A9}"/>
                </a:ext>
              </a:extLst>
            </p:cNvPr>
            <p:cNvSpPr txBox="1"/>
            <p:nvPr/>
          </p:nvSpPr>
          <p:spPr>
            <a:xfrm>
              <a:off x="338417" y="1416764"/>
              <a:ext cx="2128049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711021"/>
              <a:r>
                <a:rPr lang="en-US" sz="1400" i="1" dirty="0">
                  <a:solidFill>
                    <a:prstClr val="black"/>
                  </a:solidFill>
                  <a:latin typeface="Lora"/>
                </a:rPr>
                <a:t>Dynamic acquisition of multiple MR slices</a:t>
              </a:r>
            </a:p>
            <a:p>
              <a:pPr algn="ctr" defTabSz="711021"/>
              <a:r>
                <a:rPr lang="en-US" sz="1400" i="1" dirty="0">
                  <a:solidFill>
                    <a:prstClr val="black"/>
                  </a:solidFill>
                  <a:latin typeface="Lora"/>
                </a:rPr>
                <a:t>(1 video per slice)</a:t>
              </a:r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864F8082-510F-9307-2A87-547F753FF26A}"/>
                </a:ext>
              </a:extLst>
            </p:cNvPr>
            <p:cNvSpPr txBox="1"/>
            <p:nvPr/>
          </p:nvSpPr>
          <p:spPr>
            <a:xfrm>
              <a:off x="4555900" y="1379397"/>
              <a:ext cx="24509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711021"/>
              <a:r>
                <a:rPr lang="en-US" sz="1400" i="1" dirty="0">
                  <a:solidFill>
                    <a:prstClr val="black"/>
                  </a:solidFill>
                  <a:latin typeface="Lora"/>
                </a:rPr>
                <a:t>Assessment of microvascular architecture</a:t>
              </a:r>
            </a:p>
          </p:txBody>
        </p:sp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25DA588C-1B9E-4185-642D-281BE8A2AEAA}"/>
                </a:ext>
              </a:extLst>
            </p:cNvPr>
            <p:cNvGrpSpPr/>
            <p:nvPr/>
          </p:nvGrpSpPr>
          <p:grpSpPr>
            <a:xfrm>
              <a:off x="2750296" y="3952206"/>
              <a:ext cx="1080000" cy="874717"/>
              <a:chOff x="3753408" y="1979198"/>
              <a:chExt cx="1440000" cy="1166289"/>
            </a:xfrm>
          </p:grpSpPr>
          <p:cxnSp>
            <p:nvCxnSpPr>
              <p:cNvPr id="129" name="Straight Arrow Connector 128">
                <a:extLst>
                  <a:ext uri="{FF2B5EF4-FFF2-40B4-BE49-F238E27FC236}">
                    <a16:creationId xmlns:a16="http://schemas.microsoft.com/office/drawing/2014/main" id="{C2BA765D-7726-19E3-4948-9A7C2F96B4CC}"/>
                  </a:ext>
                </a:extLst>
              </p:cNvPr>
              <p:cNvCxnSpPr/>
              <p:nvPr/>
            </p:nvCxnSpPr>
            <p:spPr>
              <a:xfrm flipV="1">
                <a:off x="3774335" y="1979198"/>
                <a:ext cx="7648" cy="1152000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130" name="Straight Arrow Connector 129">
                <a:extLst>
                  <a:ext uri="{FF2B5EF4-FFF2-40B4-BE49-F238E27FC236}">
                    <a16:creationId xmlns:a16="http://schemas.microsoft.com/office/drawing/2014/main" id="{246D3D35-47C5-753A-0CCC-DDAC9A740833}"/>
                  </a:ext>
                </a:extLst>
              </p:cNvPr>
              <p:cNvCxnSpPr/>
              <p:nvPr/>
            </p:nvCxnSpPr>
            <p:spPr>
              <a:xfrm>
                <a:off x="3753408" y="3145487"/>
                <a:ext cx="1440000" cy="0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</p:grpSp>
      </p:grpSp>
    </p:spTree>
    <p:extLst>
      <p:ext uri="{BB962C8B-B14F-4D97-AF65-F5344CB8AC3E}">
        <p14:creationId xmlns:p14="http://schemas.microsoft.com/office/powerpoint/2010/main" val="3790165855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105"/>
                </p:tgtEl>
              </p:cMediaNode>
            </p:video>
            <p:video>
              <p:cMediaNode vol="80000">
                <p:cTn id="3" fill="hold" display="0">
                  <p:stCondLst>
                    <p:cond delay="indefinite"/>
                  </p:stCondLst>
                </p:cTn>
                <p:tgtEl>
                  <p:spTgt spid="114"/>
                </p:tgtEl>
              </p:cMediaNode>
            </p:video>
            <p:video>
              <p:cMediaNode vol="80000">
                <p:cTn id="4" fill="hold" display="0">
                  <p:stCondLst>
                    <p:cond delay="indefinite"/>
                  </p:stCondLst>
                </p:cTn>
                <p:tgtEl>
                  <p:spTgt spid="110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dceus2.wmv">
            <a:hlinkClick r:id="" action="ppaction://media"/>
            <a:extLst>
              <a:ext uri="{FF2B5EF4-FFF2-40B4-BE49-F238E27FC236}">
                <a16:creationId xmlns:a16="http://schemas.microsoft.com/office/drawing/2014/main" id="{3DC659D7-D263-0A7D-96E3-3DC32B27EFE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347864" y="2194098"/>
            <a:ext cx="2453878" cy="1804704"/>
          </a:xfrm>
          <a:prstGeom prst="rect">
            <a:avLst/>
          </a:prstGeom>
          <a:ln>
            <a:noFill/>
          </a:ln>
          <a:effectLst>
            <a:glow rad="228600">
              <a:srgbClr val="FFFFFF">
                <a:alpha val="40000"/>
              </a:srgbClr>
            </a:glow>
          </a:effectLst>
          <a:scene3d>
            <a:camera prst="orthographicFront"/>
            <a:lightRig rig="threePt" dir="t">
              <a:rot lat="0" lon="0" rev="2100000"/>
            </a:lightRig>
          </a:scene3d>
          <a:sp3d>
            <a:bevelT w="152400" h="101600" prst="slope"/>
          </a:sp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62021F4-0E2E-587A-7190-C91315CD57C1}"/>
              </a:ext>
            </a:extLst>
          </p:cNvPr>
          <p:cNvSpPr txBox="1"/>
          <p:nvPr/>
        </p:nvSpPr>
        <p:spPr>
          <a:xfrm>
            <a:off x="119063" y="955014"/>
            <a:ext cx="8496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Dynamic Contrast Enhanced US (DCE-US)</a:t>
            </a:r>
          </a:p>
        </p:txBody>
      </p:sp>
      <p:pic>
        <p:nvPicPr>
          <p:cNvPr id="6" name="Picture 14">
            <a:extLst>
              <a:ext uri="{FF2B5EF4-FFF2-40B4-BE49-F238E27FC236}">
                <a16:creationId xmlns:a16="http://schemas.microsoft.com/office/drawing/2014/main" id="{A4BE2D21-4FB1-2195-2E60-D688E998EBB2}"/>
              </a:ext>
            </a:extLst>
          </p:cNvPr>
          <p:cNvPicPr>
            <a:picLocks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 rot="16200000">
            <a:off x="533027" y="1912592"/>
            <a:ext cx="1787660" cy="23506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CD5A102-EAC8-8F38-A3EC-447D4BB03448}"/>
              </a:ext>
            </a:extLst>
          </p:cNvPr>
          <p:cNvSpPr/>
          <p:nvPr/>
        </p:nvSpPr>
        <p:spPr>
          <a:xfrm>
            <a:off x="119063" y="1560249"/>
            <a:ext cx="255033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sz="1400" i="1" dirty="0"/>
              <a:t>Injection of Ultrasound Contrast Agents (UCA)</a:t>
            </a:r>
          </a:p>
        </p:txBody>
      </p:sp>
      <p:sp>
        <p:nvSpPr>
          <p:cNvPr id="8" name="Right Arrow 10">
            <a:extLst>
              <a:ext uri="{FF2B5EF4-FFF2-40B4-BE49-F238E27FC236}">
                <a16:creationId xmlns:a16="http://schemas.microsoft.com/office/drawing/2014/main" id="{D445B507-ABFE-6514-7D56-BD08BAD1222B}"/>
              </a:ext>
            </a:extLst>
          </p:cNvPr>
          <p:cNvSpPr/>
          <p:nvPr/>
        </p:nvSpPr>
        <p:spPr>
          <a:xfrm>
            <a:off x="2737965" y="2718769"/>
            <a:ext cx="417021" cy="5040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88D292A-0BBC-128A-253E-AB0E551600E6}"/>
              </a:ext>
            </a:extLst>
          </p:cNvPr>
          <p:cNvSpPr/>
          <p:nvPr/>
        </p:nvSpPr>
        <p:spPr>
          <a:xfrm>
            <a:off x="3544886" y="1727627"/>
            <a:ext cx="201622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sz="1400" i="1" dirty="0"/>
              <a:t>Time-intensity curve (TIC)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BA45500-7ECB-4971-53D1-9859DDEE78F0}"/>
              </a:ext>
            </a:extLst>
          </p:cNvPr>
          <p:cNvGrpSpPr/>
          <p:nvPr/>
        </p:nvGrpSpPr>
        <p:grpSpPr>
          <a:xfrm>
            <a:off x="4911592" y="1515916"/>
            <a:ext cx="2503202" cy="1202853"/>
            <a:chOff x="4777780" y="1515916"/>
            <a:chExt cx="2503202" cy="1202853"/>
          </a:xfrm>
        </p:grpSpPr>
        <p:pic>
          <p:nvPicPr>
            <p:cNvPr id="11" name="Picture 10" descr="C:\Documents and Settings\mkuenen\My Documents\Conferences\2010\IEEE Ultrasonics San Diego 2010\Poster\idc_3.emf">
              <a:extLst>
                <a:ext uri="{FF2B5EF4-FFF2-40B4-BE49-F238E27FC236}">
                  <a16:creationId xmlns:a16="http://schemas.microsoft.com/office/drawing/2014/main" id="{DA76658D-A044-2F0E-BFF6-995CBBBFA15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/>
            <a:srcRect l="1395" t="5498" r="8366" b="11388"/>
            <a:stretch>
              <a:fillRect/>
            </a:stretch>
          </p:blipFill>
          <p:spPr bwMode="auto">
            <a:xfrm>
              <a:off x="5914889" y="1515916"/>
              <a:ext cx="1366093" cy="95719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DF6AF683-D585-3B95-0248-CE558DF6C14A}"/>
                </a:ext>
              </a:extLst>
            </p:cNvPr>
            <p:cNvCxnSpPr>
              <a:cxnSpLocks noChangeShapeType="1"/>
              <a:endCxn id="11" idx="1"/>
            </p:cNvCxnSpPr>
            <p:nvPr/>
          </p:nvCxnSpPr>
          <p:spPr bwMode="auto">
            <a:xfrm flipV="1">
              <a:off x="4777780" y="1994514"/>
              <a:ext cx="1137109" cy="724255"/>
            </a:xfrm>
            <a:prstGeom prst="straightConnector1">
              <a:avLst/>
            </a:prstGeom>
            <a:noFill/>
            <a:ln w="12700" algn="ctr">
              <a:solidFill>
                <a:srgbClr val="00B0F0"/>
              </a:solidFill>
              <a:round/>
              <a:headEnd/>
              <a:tailEnd type="arrow" w="med" len="med"/>
            </a:ln>
          </p:spPr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5DE14D6-7A9B-977C-910E-BA02D8579A62}"/>
              </a:ext>
            </a:extLst>
          </p:cNvPr>
          <p:cNvGrpSpPr/>
          <p:nvPr/>
        </p:nvGrpSpPr>
        <p:grpSpPr>
          <a:xfrm>
            <a:off x="5014779" y="2397089"/>
            <a:ext cx="3862226" cy="1013993"/>
            <a:chOff x="4880967" y="2397089"/>
            <a:chExt cx="3862226" cy="1013993"/>
          </a:xfrm>
        </p:grpSpPr>
        <p:pic>
          <p:nvPicPr>
            <p:cNvPr id="14" name="Picture 13" descr="C:\Documents and Settings\mkuenen\My Documents\Conferences\2010\IEEE Ultrasonics San Diego 2010\Poster\idc_1.emf">
              <a:extLst>
                <a:ext uri="{FF2B5EF4-FFF2-40B4-BE49-F238E27FC236}">
                  <a16:creationId xmlns:a16="http://schemas.microsoft.com/office/drawing/2014/main" id="{268B5FA2-45D8-A2F7-E0D4-20A0D097F8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/>
            <a:srcRect l="1395" t="5498" r="8366" b="10901"/>
            <a:stretch>
              <a:fillRect/>
            </a:stretch>
          </p:blipFill>
          <p:spPr bwMode="auto">
            <a:xfrm>
              <a:off x="7303033" y="2397089"/>
              <a:ext cx="1440160" cy="101399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30D2B8DE-7847-60D4-C8E8-CE6031845E6A}"/>
                </a:ext>
              </a:extLst>
            </p:cNvPr>
            <p:cNvCxnSpPr>
              <a:cxnSpLocks noChangeShapeType="1"/>
              <a:endCxn id="14" idx="1"/>
            </p:cNvCxnSpPr>
            <p:nvPr/>
          </p:nvCxnSpPr>
          <p:spPr bwMode="auto">
            <a:xfrm>
              <a:off x="4880967" y="2842593"/>
              <a:ext cx="2422066" cy="61493"/>
            </a:xfrm>
            <a:prstGeom prst="straightConnector1">
              <a:avLst/>
            </a:prstGeom>
            <a:noFill/>
            <a:ln w="12700" algn="ctr">
              <a:solidFill>
                <a:srgbClr val="00B0F0"/>
              </a:solidFill>
              <a:round/>
              <a:headEnd/>
              <a:tailEnd type="arrow" w="med" len="med"/>
            </a:ln>
          </p:spPr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5A8AE30-FC70-E757-484C-E1EDDF772240}"/>
              </a:ext>
            </a:extLst>
          </p:cNvPr>
          <p:cNvGrpSpPr/>
          <p:nvPr/>
        </p:nvGrpSpPr>
        <p:grpSpPr>
          <a:xfrm>
            <a:off x="4930642" y="3095005"/>
            <a:ext cx="2541599" cy="1457430"/>
            <a:chOff x="4796830" y="3095005"/>
            <a:chExt cx="2541599" cy="1457430"/>
          </a:xfrm>
        </p:grpSpPr>
        <p:pic>
          <p:nvPicPr>
            <p:cNvPr id="17" name="Picture 16" descr="C:\Documents and Settings\mkuenen\My Documents\Conferences\2010\IEEE Ultrasonics San Diego 2010\Poster\idc_2.emf">
              <a:extLst>
                <a:ext uri="{FF2B5EF4-FFF2-40B4-BE49-F238E27FC236}">
                  <a16:creationId xmlns:a16="http://schemas.microsoft.com/office/drawing/2014/main" id="{5DA66396-41EF-0469-A69E-4C9B508260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/>
            <a:srcRect l="1395" t="5498" r="8366"/>
            <a:stretch>
              <a:fillRect/>
            </a:stretch>
          </p:blipFill>
          <p:spPr bwMode="auto">
            <a:xfrm>
              <a:off x="5898269" y="3411082"/>
              <a:ext cx="1440160" cy="114135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66BF44DF-3B4E-3918-F4A9-B34351D252F9}"/>
                </a:ext>
              </a:extLst>
            </p:cNvPr>
            <p:cNvCxnSpPr>
              <a:cxnSpLocks noChangeShapeType="1"/>
              <a:endCxn id="17" idx="1"/>
            </p:cNvCxnSpPr>
            <p:nvPr/>
          </p:nvCxnSpPr>
          <p:spPr bwMode="auto">
            <a:xfrm>
              <a:off x="4796830" y="3095005"/>
              <a:ext cx="1101439" cy="886754"/>
            </a:xfrm>
            <a:prstGeom prst="straightConnector1">
              <a:avLst/>
            </a:prstGeom>
            <a:noFill/>
            <a:ln w="12700" algn="ctr">
              <a:solidFill>
                <a:srgbClr val="00B0F0"/>
              </a:solidFill>
              <a:round/>
              <a:headEnd/>
              <a:tailEnd type="arrow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3921637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73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7DBD6FA5-C334-0920-FBB9-6C7D7D690900}"/>
              </a:ext>
            </a:extLst>
          </p:cNvPr>
          <p:cNvGrpSpPr/>
          <p:nvPr/>
        </p:nvGrpSpPr>
        <p:grpSpPr>
          <a:xfrm>
            <a:off x="592720" y="1129540"/>
            <a:ext cx="7191345" cy="1841642"/>
            <a:chOff x="592720" y="1129540"/>
            <a:chExt cx="7191345" cy="184164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73E975C-69E6-5E06-215A-E01BD47DDD97}"/>
                </a:ext>
              </a:extLst>
            </p:cNvPr>
            <p:cNvSpPr txBox="1"/>
            <p:nvPr/>
          </p:nvSpPr>
          <p:spPr>
            <a:xfrm>
              <a:off x="3855667" y="1129540"/>
              <a:ext cx="277835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Late-enhancement [</a:t>
              </a:r>
              <a:r>
                <a:rPr lang="en-US" sz="16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g.l</a:t>
              </a:r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.] </a:t>
              </a:r>
            </a:p>
          </p:txBody>
        </p:sp>
        <p:pic>
          <p:nvPicPr>
            <p:cNvPr id="5" name="Picture 2" descr="D:\Google Drive\Tu_e\Project\Documents\Article submissions\PMB Molecular imaging\New images revision\maps_and_Bmode_rev_cut.png">
              <a:extLst>
                <a:ext uri="{FF2B5EF4-FFF2-40B4-BE49-F238E27FC236}">
                  <a16:creationId xmlns:a16="http://schemas.microsoft.com/office/drawing/2014/main" id="{C693BD56-90F8-DDE5-EC3C-2E63B0FF50D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540" t="24127" r="68337" b="63797"/>
            <a:stretch/>
          </p:blipFill>
          <p:spPr bwMode="auto">
            <a:xfrm>
              <a:off x="659286" y="1509053"/>
              <a:ext cx="3025168" cy="14047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3E8929B-7569-C826-2DD6-6EF1048F77A6}"/>
                </a:ext>
              </a:extLst>
            </p:cNvPr>
            <p:cNvSpPr txBox="1"/>
            <p:nvPr/>
          </p:nvSpPr>
          <p:spPr>
            <a:xfrm>
              <a:off x="592720" y="1170499"/>
              <a:ext cx="277835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B-mode</a:t>
              </a: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96CBED4-537B-7D52-5CAA-B50FB9D3179A}"/>
                </a:ext>
              </a:extLst>
            </p:cNvPr>
            <p:cNvGrpSpPr/>
            <p:nvPr/>
          </p:nvGrpSpPr>
          <p:grpSpPr>
            <a:xfrm>
              <a:off x="3935179" y="1360798"/>
              <a:ext cx="3848886" cy="1595276"/>
              <a:chOff x="664438" y="5077278"/>
              <a:chExt cx="3848886" cy="1595276"/>
            </a:xfrm>
          </p:grpSpPr>
          <p:pic>
            <p:nvPicPr>
              <p:cNvPr id="8" name="Picture 2" descr="D:\Google Drive\Tu_e\Project\Documents\Article submissions\PMB Molecular imaging\New images revision\maps_and_Bmode_rev_cut.png">
                <a:extLst>
                  <a:ext uri="{FF2B5EF4-FFF2-40B4-BE49-F238E27FC236}">
                    <a16:creationId xmlns:a16="http://schemas.microsoft.com/office/drawing/2014/main" id="{86BBCB59-1559-FCDD-0185-936567D4A03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8995" t="58654" r="17397" b="28232"/>
              <a:stretch/>
            </p:blipFill>
            <p:spPr bwMode="auto">
              <a:xfrm>
                <a:off x="664438" y="5184574"/>
                <a:ext cx="3025168" cy="142946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5B4B03F4-78B6-F535-FE6A-9186704A0B4C}"/>
                  </a:ext>
                </a:extLst>
              </p:cNvPr>
              <p:cNvGrpSpPr/>
              <p:nvPr/>
            </p:nvGrpSpPr>
            <p:grpSpPr>
              <a:xfrm>
                <a:off x="3769118" y="5077278"/>
                <a:ext cx="744206" cy="1595276"/>
                <a:chOff x="3769118" y="5077278"/>
                <a:chExt cx="744206" cy="1595276"/>
              </a:xfrm>
            </p:grpSpPr>
            <p:pic>
              <p:nvPicPr>
                <p:cNvPr id="10" name="Picture 2" descr="D:\Google Drive\Tu_e\Project\Documents\Article submissions\PMB Molecular imaging\New images revision\maps_and_Bmode_rev_cut.png">
                  <a:extLst>
                    <a:ext uri="{FF2B5EF4-FFF2-40B4-BE49-F238E27FC236}">
                      <a16:creationId xmlns:a16="http://schemas.microsoft.com/office/drawing/2014/main" id="{DD44C958-147B-6F7E-C815-D360DABD8EF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3"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ackgroundRemoval t="3704" b="28019" l="90548" r="9411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90165" t="5810" r="5437" b="73608"/>
                <a:stretch/>
              </p:blipFill>
              <p:spPr bwMode="auto">
                <a:xfrm>
                  <a:off x="3769118" y="5151646"/>
                  <a:ext cx="296496" cy="151006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2AF99A42-C132-5F0A-4F97-E2AA38268B66}"/>
                    </a:ext>
                  </a:extLst>
                </p:cNvPr>
                <p:cNvSpPr txBox="1"/>
                <p:nvPr/>
              </p:nvSpPr>
              <p:spPr>
                <a:xfrm>
                  <a:off x="4023931" y="6395555"/>
                  <a:ext cx="436890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20</a:t>
                  </a:r>
                </a:p>
              </p:txBody>
            </p:sp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CF92C08C-7309-CC45-12AE-6772F6EE80F7}"/>
                    </a:ext>
                  </a:extLst>
                </p:cNvPr>
                <p:cNvSpPr txBox="1"/>
                <p:nvPr/>
              </p:nvSpPr>
              <p:spPr>
                <a:xfrm>
                  <a:off x="4029248" y="5956130"/>
                  <a:ext cx="426257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50</a:t>
                  </a:r>
                </a:p>
              </p:txBody>
            </p:sp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57B95AB2-30D3-0D0A-1798-C76E0DDF14CD}"/>
                    </a:ext>
                  </a:extLst>
                </p:cNvPr>
                <p:cNvSpPr txBox="1"/>
                <p:nvPr/>
              </p:nvSpPr>
              <p:spPr>
                <a:xfrm>
                  <a:off x="4023932" y="5516704"/>
                  <a:ext cx="436889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70</a:t>
                  </a:r>
                </a:p>
              </p:txBody>
            </p:sp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1BC1D7D4-23FF-075B-9049-315B7CBDCF1E}"/>
                    </a:ext>
                  </a:extLst>
                </p:cNvPr>
                <p:cNvSpPr txBox="1"/>
                <p:nvPr/>
              </p:nvSpPr>
              <p:spPr>
                <a:xfrm>
                  <a:off x="3971429" y="5077278"/>
                  <a:ext cx="541895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120</a:t>
                  </a:r>
                </a:p>
              </p:txBody>
            </p:sp>
          </p:grpSp>
        </p:grp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6B1ED5A-749D-A9EA-A092-407AFE24BE00}"/>
                </a:ext>
              </a:extLst>
            </p:cNvPr>
            <p:cNvSpPr/>
            <p:nvPr/>
          </p:nvSpPr>
          <p:spPr>
            <a:xfrm>
              <a:off x="2533058" y="1749779"/>
              <a:ext cx="1128578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fontAlgn="ctr"/>
              <a:r>
                <a:rPr lang="nl-NL" sz="2400" b="1" dirty="0">
                  <a:solidFill>
                    <a:srgbClr val="77FF30"/>
                  </a:solidFill>
                </a:rPr>
                <a:t>Control</a:t>
              </a:r>
              <a:endParaRPr lang="nl-NL" sz="2400" b="1" dirty="0">
                <a:solidFill>
                  <a:srgbClr val="77FF30"/>
                </a:solidFill>
                <a:latin typeface="Arial Narrow" panose="020B0606020202030204" pitchFamily="34" charset="0"/>
                <a:ea typeface="Arial Unicode MS" panose="020B0604020202020204" pitchFamily="34" charset="-128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8846126-C6D7-A7FD-B7F8-A0940A7A320C}"/>
                </a:ext>
              </a:extLst>
            </p:cNvPr>
            <p:cNvSpPr/>
            <p:nvPr/>
          </p:nvSpPr>
          <p:spPr>
            <a:xfrm>
              <a:off x="659286" y="2509517"/>
              <a:ext cx="1010468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fontAlgn="ctr"/>
              <a:r>
                <a:rPr lang="nl-NL" sz="2400" b="1" dirty="0">
                  <a:solidFill>
                    <a:srgbClr val="C00000"/>
                  </a:solidFill>
                </a:rPr>
                <a:t>Tumor</a:t>
              </a:r>
              <a:endParaRPr lang="nl-NL" sz="2400" b="1" dirty="0">
                <a:solidFill>
                  <a:srgbClr val="C00000"/>
                </a:solidFill>
                <a:latin typeface="Arial Narrow" panose="020B0606020202030204" pitchFamily="34" charset="0"/>
                <a:ea typeface="Arial Unicode MS" panose="020B060402020202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013421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6F3B81C5-0BC9-D04B-43B3-97AE6AA27244}"/>
              </a:ext>
            </a:extLst>
          </p:cNvPr>
          <p:cNvGrpSpPr/>
          <p:nvPr/>
        </p:nvGrpSpPr>
        <p:grpSpPr>
          <a:xfrm>
            <a:off x="661094" y="501778"/>
            <a:ext cx="7166812" cy="886118"/>
            <a:chOff x="661094" y="501778"/>
            <a:chExt cx="7166812" cy="88611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B83EA96E-B4A3-6948-0887-D50F58EA0A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26531" b="21287"/>
            <a:stretch/>
          </p:blipFill>
          <p:spPr>
            <a:xfrm>
              <a:off x="3494644" y="582705"/>
              <a:ext cx="2971800" cy="805191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D32F18E-D43B-1D80-35E4-7A1F74C6F7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1094" y="501778"/>
              <a:ext cx="2708410" cy="886118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8CF088E-AF2F-A3EB-C780-D5E108B02B7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7190" b="26823"/>
            <a:stretch/>
          </p:blipFill>
          <p:spPr>
            <a:xfrm>
              <a:off x="6591584" y="660568"/>
              <a:ext cx="1236322" cy="56853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675600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BC887D66-436B-497F-D666-96AE4198E527}"/>
              </a:ext>
            </a:extLst>
          </p:cNvPr>
          <p:cNvGrpSpPr/>
          <p:nvPr/>
        </p:nvGrpSpPr>
        <p:grpSpPr>
          <a:xfrm>
            <a:off x="592644" y="58270"/>
            <a:ext cx="8021027" cy="3164541"/>
            <a:chOff x="592644" y="58270"/>
            <a:chExt cx="8021027" cy="3164541"/>
          </a:xfrm>
        </p:grpSpPr>
        <p:pic>
          <p:nvPicPr>
            <p:cNvPr id="6" name="Picture 5" descr="A graph of a graph with numbers and points&#10;&#10;Description automatically generated with medium confidence">
              <a:extLst>
                <a:ext uri="{FF2B5EF4-FFF2-40B4-BE49-F238E27FC236}">
                  <a16:creationId xmlns:a16="http://schemas.microsoft.com/office/drawing/2014/main" id="{0DA37587-9B82-B44F-E8F2-9781EDBA59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503" b="8366"/>
            <a:stretch/>
          </p:blipFill>
          <p:spPr>
            <a:xfrm>
              <a:off x="4664448" y="58270"/>
              <a:ext cx="3949223" cy="3164541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831DA3C-D3A9-5486-5D7C-84FE089DA5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2644" y="239245"/>
              <a:ext cx="3780620" cy="298356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074499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ED5E2C26-7DBF-50DD-F2AB-3B30CD21E2C7}"/>
              </a:ext>
            </a:extLst>
          </p:cNvPr>
          <p:cNvGrpSpPr/>
          <p:nvPr/>
        </p:nvGrpSpPr>
        <p:grpSpPr>
          <a:xfrm>
            <a:off x="2653319" y="1034895"/>
            <a:ext cx="7290678" cy="2525740"/>
            <a:chOff x="2653319" y="1034895"/>
            <a:chExt cx="7290678" cy="252574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B614D9B-C36C-53E1-5ABC-B58517C835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12" t="34400" r="6945" b="3291"/>
            <a:stretch/>
          </p:blipFill>
          <p:spPr bwMode="auto">
            <a:xfrm>
              <a:off x="7098626" y="1034895"/>
              <a:ext cx="2845371" cy="252574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EF497CDA-687F-164B-24F2-D674F65DA267}"/>
                </a:ext>
              </a:extLst>
            </p:cNvPr>
            <p:cNvGrpSpPr/>
            <p:nvPr/>
          </p:nvGrpSpPr>
          <p:grpSpPr>
            <a:xfrm>
              <a:off x="2653319" y="1311648"/>
              <a:ext cx="4445307" cy="1557057"/>
              <a:chOff x="2574057" y="1159248"/>
              <a:chExt cx="4445307" cy="1557057"/>
            </a:xfrm>
          </p:grpSpPr>
          <p:pic>
            <p:nvPicPr>
              <p:cNvPr id="1026" name="Picture 2" descr="Blood pressure measuring cardio exam Royalty Free Vector">
                <a:extLst>
                  <a:ext uri="{FF2B5EF4-FFF2-40B4-BE49-F238E27FC236}">
                    <a16:creationId xmlns:a16="http://schemas.microsoft.com/office/drawing/2014/main" id="{CC32104E-502C-7CAB-34D3-7EA9E21AAFC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7439"/>
              <a:stretch/>
            </p:blipFill>
            <p:spPr bwMode="auto">
              <a:xfrm>
                <a:off x="3846419" y="1159248"/>
                <a:ext cx="2419350" cy="15570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28" name="Picture 4" descr="The human heart • Heart Research Institute">
                <a:extLst>
                  <a:ext uri="{FF2B5EF4-FFF2-40B4-BE49-F238E27FC236}">
                    <a16:creationId xmlns:a16="http://schemas.microsoft.com/office/drawing/2014/main" id="{AAA292D0-562D-2574-A494-85EA7387AF2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74057" y="1430713"/>
                <a:ext cx="888905" cy="8889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A3626699-94AA-6259-C936-A39327668304}"/>
                  </a:ext>
                </a:extLst>
              </p:cNvPr>
              <p:cNvSpPr/>
              <p:nvPr/>
            </p:nvSpPr>
            <p:spPr>
              <a:xfrm>
                <a:off x="2837610" y="1853032"/>
                <a:ext cx="761720" cy="328893"/>
              </a:xfrm>
              <a:prstGeom prst="rect">
                <a:avLst/>
              </a:prstGeom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ECG</a:t>
                </a:r>
                <a:endParaRPr lang="en-NL" dirty="0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8E0FC4B-0AA5-7FD6-6924-0E9F51AEE8A0}"/>
                  </a:ext>
                </a:extLst>
              </p:cNvPr>
              <p:cNvSpPr/>
              <p:nvPr/>
            </p:nvSpPr>
            <p:spPr>
              <a:xfrm>
                <a:off x="5656448" y="2099980"/>
                <a:ext cx="761720" cy="328893"/>
              </a:xfrm>
              <a:prstGeom prst="rect">
                <a:avLst/>
              </a:prstGeom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PPG</a:t>
                </a:r>
                <a:endParaRPr lang="en-NL" dirty="0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B393E016-34CC-EF7B-CB01-9C6265B483D6}"/>
                  </a:ext>
                </a:extLst>
              </p:cNvPr>
              <p:cNvSpPr/>
              <p:nvPr/>
            </p:nvSpPr>
            <p:spPr>
              <a:xfrm>
                <a:off x="3200400" y="1515035"/>
                <a:ext cx="663388" cy="502024"/>
              </a:xfrm>
              <a:custGeom>
                <a:avLst/>
                <a:gdLst>
                  <a:gd name="connsiteX0" fmla="*/ 0 w 663388"/>
                  <a:gd name="connsiteY0" fmla="*/ 0 h 502024"/>
                  <a:gd name="connsiteX1" fmla="*/ 358588 w 663388"/>
                  <a:gd name="connsiteY1" fmla="*/ 197224 h 502024"/>
                  <a:gd name="connsiteX2" fmla="*/ 600635 w 663388"/>
                  <a:gd name="connsiteY2" fmla="*/ 412377 h 502024"/>
                  <a:gd name="connsiteX3" fmla="*/ 663388 w 663388"/>
                  <a:gd name="connsiteY3" fmla="*/ 502024 h 5020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63388" h="502024">
                    <a:moveTo>
                      <a:pt x="0" y="0"/>
                    </a:moveTo>
                    <a:cubicBezTo>
                      <a:pt x="129241" y="64247"/>
                      <a:pt x="258482" y="128494"/>
                      <a:pt x="358588" y="197224"/>
                    </a:cubicBezTo>
                    <a:cubicBezTo>
                      <a:pt x="458694" y="265954"/>
                      <a:pt x="549835" y="361577"/>
                      <a:pt x="600635" y="412377"/>
                    </a:cubicBezTo>
                    <a:cubicBezTo>
                      <a:pt x="651435" y="463177"/>
                      <a:pt x="651435" y="491565"/>
                      <a:pt x="663388" y="502024"/>
                    </a:cubicBezTo>
                  </a:path>
                </a:pathLst>
              </a:custGeom>
              <a:noFill/>
              <a:ln w="38100">
                <a:solidFill>
                  <a:srgbClr val="C5292D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73908BC-CEDE-3D18-FB57-6550491BBE7C}"/>
                  </a:ext>
                </a:extLst>
              </p:cNvPr>
              <p:cNvSpPr/>
              <p:nvPr/>
            </p:nvSpPr>
            <p:spPr>
              <a:xfrm>
                <a:off x="3591485" y="2375366"/>
                <a:ext cx="761720" cy="328893"/>
              </a:xfrm>
              <a:prstGeom prst="rect">
                <a:avLst/>
              </a:prstGeom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CUFF</a:t>
                </a:r>
                <a:endParaRPr lang="en-NL" dirty="0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CB77CB6D-6797-321A-D8A8-E6456AFA3C06}"/>
                  </a:ext>
                </a:extLst>
              </p:cNvPr>
              <p:cNvSpPr/>
              <p:nvPr/>
            </p:nvSpPr>
            <p:spPr>
              <a:xfrm>
                <a:off x="4266209" y="2297765"/>
                <a:ext cx="824753" cy="242047"/>
              </a:xfrm>
              <a:custGeom>
                <a:avLst/>
                <a:gdLst>
                  <a:gd name="connsiteX0" fmla="*/ 0 w 824753"/>
                  <a:gd name="connsiteY0" fmla="*/ 0 h 242047"/>
                  <a:gd name="connsiteX1" fmla="*/ 161365 w 824753"/>
                  <a:gd name="connsiteY1" fmla="*/ 71718 h 242047"/>
                  <a:gd name="connsiteX2" fmla="*/ 179294 w 824753"/>
                  <a:gd name="connsiteY2" fmla="*/ 80683 h 242047"/>
                  <a:gd name="connsiteX3" fmla="*/ 313765 w 824753"/>
                  <a:gd name="connsiteY3" fmla="*/ 206189 h 242047"/>
                  <a:gd name="connsiteX4" fmla="*/ 824753 w 824753"/>
                  <a:gd name="connsiteY4" fmla="*/ 242047 h 242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24753" h="242047">
                    <a:moveTo>
                      <a:pt x="0" y="0"/>
                    </a:moveTo>
                    <a:lnTo>
                      <a:pt x="161365" y="71718"/>
                    </a:lnTo>
                    <a:cubicBezTo>
                      <a:pt x="191247" y="85165"/>
                      <a:pt x="153894" y="58271"/>
                      <a:pt x="179294" y="80683"/>
                    </a:cubicBezTo>
                    <a:cubicBezTo>
                      <a:pt x="204694" y="103095"/>
                      <a:pt x="206189" y="179295"/>
                      <a:pt x="313765" y="206189"/>
                    </a:cubicBezTo>
                    <a:cubicBezTo>
                      <a:pt x="421342" y="233083"/>
                      <a:pt x="623047" y="237565"/>
                      <a:pt x="824753" y="242047"/>
                    </a:cubicBezTo>
                  </a:path>
                </a:pathLst>
              </a:custGeom>
              <a:noFill/>
              <a:ln w="38100">
                <a:solidFill>
                  <a:srgbClr val="C5292D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C5F3A50B-39C1-D3C5-B0DA-2FF1B79B315B}"/>
                  </a:ext>
                </a:extLst>
              </p:cNvPr>
              <p:cNvSpPr/>
              <p:nvPr/>
            </p:nvSpPr>
            <p:spPr>
              <a:xfrm>
                <a:off x="4446494" y="2321606"/>
                <a:ext cx="726141" cy="63006"/>
              </a:xfrm>
              <a:custGeom>
                <a:avLst/>
                <a:gdLst>
                  <a:gd name="connsiteX0" fmla="*/ 0 w 726141"/>
                  <a:gd name="connsiteY0" fmla="*/ 45076 h 63006"/>
                  <a:gd name="connsiteX1" fmla="*/ 188259 w 726141"/>
                  <a:gd name="connsiteY1" fmla="*/ 253 h 63006"/>
                  <a:gd name="connsiteX2" fmla="*/ 726141 w 726141"/>
                  <a:gd name="connsiteY2" fmla="*/ 63006 h 630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26141" h="63006">
                    <a:moveTo>
                      <a:pt x="0" y="45076"/>
                    </a:moveTo>
                    <a:cubicBezTo>
                      <a:pt x="33618" y="21170"/>
                      <a:pt x="67236" y="-2735"/>
                      <a:pt x="188259" y="253"/>
                    </a:cubicBezTo>
                    <a:cubicBezTo>
                      <a:pt x="309282" y="3241"/>
                      <a:pt x="517711" y="33123"/>
                      <a:pt x="726141" y="63006"/>
                    </a:cubicBezTo>
                  </a:path>
                </a:pathLst>
              </a:custGeom>
              <a:noFill/>
              <a:ln w="38100">
                <a:solidFill>
                  <a:srgbClr val="C5292D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FA5D1D85-9CF2-6875-F7CE-9B82FABD195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58397" y="2017758"/>
                <a:ext cx="26096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9815158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id="{B28E0ACC-FED1-B68A-C76A-ED1EC991091B}"/>
              </a:ext>
            </a:extLst>
          </p:cNvPr>
          <p:cNvGrpSpPr/>
          <p:nvPr/>
        </p:nvGrpSpPr>
        <p:grpSpPr>
          <a:xfrm>
            <a:off x="986208" y="127432"/>
            <a:ext cx="9829888" cy="2808473"/>
            <a:chOff x="986208" y="127432"/>
            <a:chExt cx="9829888" cy="2808473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AA0732E-2C7F-F298-3E6D-B7AFF93E866D}"/>
                </a:ext>
              </a:extLst>
            </p:cNvPr>
            <p:cNvSpPr txBox="1"/>
            <p:nvPr/>
          </p:nvSpPr>
          <p:spPr>
            <a:xfrm>
              <a:off x="1746621" y="128522"/>
              <a:ext cx="252896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Contrast-enhanced ultrasound (CEUS)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C4DB2E3-9C22-A6D5-DCD2-D3E7FC4015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6697" b="89508" l="25345" r="57642"/>
                      </a14:imgEffect>
                    </a14:imgLayer>
                  </a14:imgProps>
                </a:ext>
              </a:extLst>
            </a:blip>
            <a:srcRect l="21308" t="18846" r="38321" b="2640"/>
            <a:stretch/>
          </p:blipFill>
          <p:spPr>
            <a:xfrm>
              <a:off x="986208" y="658286"/>
              <a:ext cx="2157451" cy="2009844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B5EF938-89C9-F465-6790-D4A22DE6EBDD}"/>
                </a:ext>
              </a:extLst>
            </p:cNvPr>
            <p:cNvSpPr txBox="1"/>
            <p:nvPr/>
          </p:nvSpPr>
          <p:spPr>
            <a:xfrm>
              <a:off x="6789025" y="127432"/>
              <a:ext cx="242228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Ultrasound molecular imaging </a:t>
              </a:r>
            </a:p>
            <a:p>
              <a:pPr algn="ctr"/>
              <a:r>
                <a:rPr lang="en-US" sz="1200" b="1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(USMI)</a:t>
              </a:r>
              <a:endParaRPr lang="nl-NL" sz="12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D91C9BA8-0535-8BF6-F9AE-D6B1AEEC2688}"/>
                </a:ext>
              </a:extLst>
            </p:cNvPr>
            <p:cNvGrpSpPr/>
            <p:nvPr/>
          </p:nvGrpSpPr>
          <p:grpSpPr>
            <a:xfrm>
              <a:off x="9088779" y="1661665"/>
              <a:ext cx="576812" cy="469168"/>
              <a:chOff x="9174504" y="1801708"/>
              <a:chExt cx="576812" cy="469168"/>
            </a:xfrm>
          </p:grpSpPr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2EE99DA8-01AC-B68F-4888-9147281F5C3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23115" b="50372" l="64256" r="82516">
                            <a14:foregroundMark x1="78215" y1="45205" x2="78215" y2="45205"/>
                            <a14:foregroundMark x1="77690" y1="41644" x2="77690" y2="41644"/>
                            <a14:foregroundMark x1="77953" y1="38904" x2="77953" y2="38904"/>
                            <a14:foregroundMark x1="79134" y1="39178" x2="79134" y2="39178"/>
                            <a14:foregroundMark x1="80315" y1="40274" x2="80709" y2="41370"/>
                            <a14:foregroundMark x1="80709" y1="42192" x2="80577" y2="44658"/>
                            <a14:foregroundMark x1="80184" y1="46027" x2="79921" y2="47123"/>
                            <a14:foregroundMark x1="78346" y1="48767" x2="78346" y2="48767"/>
                            <a14:foregroundMark x1="77034" y1="49041" x2="76640" y2="49041"/>
                            <a14:foregroundMark x1="75984" y1="47671" x2="75853" y2="47123"/>
                            <a14:foregroundMark x1="75984" y1="44932" x2="75984" y2="44932"/>
                            <a14:foregroundMark x1="78871" y1="49589" x2="78871" y2="49589"/>
                            <a14:backgroundMark x1="75591" y1="28219" x2="75591" y2="2821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2922" t="36743" r="15202" b="46221"/>
              <a:stretch/>
            </p:blipFill>
            <p:spPr>
              <a:xfrm>
                <a:off x="9174504" y="1846450"/>
                <a:ext cx="576812" cy="396355"/>
              </a:xfrm>
              <a:prstGeom prst="rect">
                <a:avLst/>
              </a:prstGeom>
            </p:spPr>
          </p:pic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62FAD979-EBD5-C375-190F-0DDD098B7C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211307" y="1801708"/>
                <a:ext cx="464344" cy="469168"/>
              </a:xfrm>
              <a:prstGeom prst="rect">
                <a:avLst/>
              </a:prstGeom>
            </p:spPr>
          </p:pic>
        </p:grp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9117780E-5FB4-16ED-7DBF-37ECE4120D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23115" b="50372" l="64256" r="82516">
                          <a14:foregroundMark x1="78215" y1="45205" x2="78215" y2="45205"/>
                          <a14:foregroundMark x1="77690" y1="41644" x2="77690" y2="41644"/>
                          <a14:foregroundMark x1="77953" y1="38904" x2="77953" y2="38904"/>
                          <a14:foregroundMark x1="79134" y1="39178" x2="79134" y2="39178"/>
                          <a14:foregroundMark x1="80315" y1="40274" x2="80709" y2="41370"/>
                          <a14:foregroundMark x1="80709" y1="42192" x2="80577" y2="44658"/>
                          <a14:foregroundMark x1="80184" y1="46027" x2="79921" y2="47123"/>
                          <a14:foregroundMark x1="78346" y1="48767" x2="78346" y2="48767"/>
                          <a14:foregroundMark x1="77034" y1="49041" x2="76640" y2="49041"/>
                          <a14:foregroundMark x1="75984" y1="47671" x2="75853" y2="47123"/>
                          <a14:foregroundMark x1="75984" y1="44932" x2="75984" y2="44932"/>
                          <a14:foregroundMark x1="78871" y1="49589" x2="78871" y2="49589"/>
                          <a14:backgroundMark x1="75591" y1="28219" x2="75591" y2="2821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922" t="36743" r="15202" b="46221"/>
            <a:stretch/>
          </p:blipFill>
          <p:spPr>
            <a:xfrm>
              <a:off x="3698772" y="1502476"/>
              <a:ext cx="576812" cy="396355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AF946AF-E223-3389-4C26-15A97F808BE2}"/>
                </a:ext>
              </a:extLst>
            </p:cNvPr>
            <p:cNvSpPr txBox="1"/>
            <p:nvPr/>
          </p:nvSpPr>
          <p:spPr>
            <a:xfrm>
              <a:off x="3231377" y="658286"/>
              <a:ext cx="193151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1200" i="1" dirty="0" err="1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Nanobubble</a:t>
              </a:r>
              <a:r>
                <a:rPr lang="nl-NL" sz="1200" i="1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~300 nm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ADD43F2-6CE8-4C78-47DB-F88117681746}"/>
                </a:ext>
              </a:extLst>
            </p:cNvPr>
            <p:cNvSpPr txBox="1"/>
            <p:nvPr/>
          </p:nvSpPr>
          <p:spPr>
            <a:xfrm>
              <a:off x="8359124" y="640757"/>
              <a:ext cx="24569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1200" i="1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PSMA-</a:t>
              </a:r>
              <a:r>
                <a:rPr lang="nl-NL" sz="1200" i="1" dirty="0" err="1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targeted</a:t>
              </a:r>
              <a:r>
                <a:rPr lang="nl-NL" sz="1200" i="1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nl-NL" sz="1200" i="1" dirty="0" err="1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nanobubble</a:t>
              </a:r>
              <a:endParaRPr lang="nl-NL" sz="1200" i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13BF6DE-5225-85FE-64F0-FA7FF1A76AF3}"/>
                </a:ext>
              </a:extLst>
            </p:cNvPr>
            <p:cNvSpPr txBox="1"/>
            <p:nvPr/>
          </p:nvSpPr>
          <p:spPr>
            <a:xfrm>
              <a:off x="1215936" y="646564"/>
              <a:ext cx="193151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1200" i="1" dirty="0" err="1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Microbubble</a:t>
              </a:r>
              <a:r>
                <a:rPr lang="nl-NL" sz="1200" i="1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~1-10 </a:t>
              </a:r>
              <a:r>
                <a:rPr lang="nl-NL" sz="1200" i="1" dirty="0">
                  <a:solidFill>
                    <a:prstClr val="black"/>
                  </a:solidFill>
                  <a:latin typeface="Symbol" panose="05050102010706020507" pitchFamily="18" charset="2"/>
                  <a:cs typeface="Arial" panose="020B0604020202020204" pitchFamily="34" charset="0"/>
                </a:rPr>
                <a:t>m</a:t>
              </a:r>
              <a:r>
                <a:rPr lang="nl-NL" sz="1200" i="1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</a:t>
              </a:r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307ED86E-FF7C-D7C7-60B1-740D4A4531C4}"/>
                </a:ext>
              </a:extLst>
            </p:cNvPr>
            <p:cNvGrpSpPr/>
            <p:nvPr/>
          </p:nvGrpSpPr>
          <p:grpSpPr>
            <a:xfrm>
              <a:off x="5834760" y="628684"/>
              <a:ext cx="2524364" cy="2307221"/>
              <a:chOff x="5834760" y="628684"/>
              <a:chExt cx="2524364" cy="2307221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54E9E038-A91E-8224-F7B7-8C98BA9AFD2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26697" b="89508" l="25345" r="57642"/>
                        </a14:imgEffect>
                      </a14:imgLayer>
                    </a14:imgProps>
                  </a:ext>
                </a:extLst>
              </a:blip>
              <a:srcRect l="21308" t="18846" r="38321" b="2640"/>
              <a:stretch/>
            </p:blipFill>
            <p:spPr>
              <a:xfrm>
                <a:off x="5834760" y="829573"/>
                <a:ext cx="2189864" cy="2022188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1F910775-6891-07EE-E7B8-93E33D74CD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921636" y="1791534"/>
                <a:ext cx="2102988" cy="188801"/>
              </a:xfrm>
              <a:prstGeom prst="rect">
                <a:avLst/>
              </a:prstGeom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7F3BDCC0-625F-38F7-708F-9B83D0CA20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rot="900000">
                <a:off x="5911231" y="1803714"/>
                <a:ext cx="2102988" cy="188801"/>
              </a:xfrm>
              <a:prstGeom prst="rect">
                <a:avLst/>
              </a:prstGeom>
            </p:spPr>
          </p:pic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BD2C6D69-E244-6379-F78D-F1E64D5C67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rot="1800000">
                <a:off x="5921636" y="1803714"/>
                <a:ext cx="2102988" cy="188801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C97FB075-5514-01BA-664A-21E1B66A14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rot="2700000">
                <a:off x="5957614" y="1801850"/>
                <a:ext cx="2043928" cy="194911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FF7C46D0-0FA8-C18C-3C24-9C8B6A6E55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rot="3600000">
                <a:off x="5935306" y="1798794"/>
                <a:ext cx="2067089" cy="194911"/>
              </a:xfrm>
              <a:prstGeom prst="rect">
                <a:avLst/>
              </a:prstGeom>
            </p:spPr>
          </p:pic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14DBDB1A-ABD7-F38B-25EC-CF87C96C26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rot="4500000">
                <a:off x="5914864" y="1808597"/>
                <a:ext cx="2059704" cy="194911"/>
              </a:xfrm>
              <a:prstGeom prst="rect">
                <a:avLst/>
              </a:prstGeom>
            </p:spPr>
          </p:pic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E3D43384-BBE8-962B-5904-2CCAA88C97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rot="5400000">
                <a:off x="5920894" y="1800658"/>
                <a:ext cx="2043268" cy="194911"/>
              </a:xfrm>
              <a:prstGeom prst="rect">
                <a:avLst/>
              </a:prstGeom>
            </p:spPr>
          </p:pic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B5BFA2E4-90BD-335E-A9A5-72A7EBA9FB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rot="6300000">
                <a:off x="5917040" y="1788478"/>
                <a:ext cx="2043268" cy="194911"/>
              </a:xfrm>
              <a:prstGeom prst="rect">
                <a:avLst/>
              </a:prstGeom>
            </p:spPr>
          </p:pic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8D00DD59-B0CC-5C49-5FEF-8F81C1851B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rot="7200000">
                <a:off x="5902041" y="1769965"/>
                <a:ext cx="2043268" cy="194911"/>
              </a:xfrm>
              <a:prstGeom prst="rect">
                <a:avLst/>
              </a:prstGeom>
            </p:spPr>
          </p:pic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BFD05DE2-F8EC-6683-350B-DA36485A35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rot="8100000">
                <a:off x="5864726" y="1756027"/>
                <a:ext cx="2109395" cy="188800"/>
              </a:xfrm>
              <a:prstGeom prst="rect">
                <a:avLst/>
              </a:prstGeom>
            </p:spPr>
          </p:pic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9A41EC9F-E29F-F7FD-5B8C-2328967E04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rot="9000000">
                <a:off x="5887830" y="1761958"/>
                <a:ext cx="2109395" cy="188802"/>
              </a:xfrm>
              <a:prstGeom prst="rect">
                <a:avLst/>
              </a:prstGeom>
            </p:spPr>
          </p:pic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64478A88-2B19-ED30-F54F-B28573FFFE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rot="9900000">
                <a:off x="5903268" y="1775416"/>
                <a:ext cx="2109395" cy="188802"/>
              </a:xfrm>
              <a:prstGeom prst="rect">
                <a:avLst/>
              </a:prstGeom>
            </p:spPr>
          </p:pic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BE2C004-A20E-C115-86D4-9CA383EDE415}"/>
                  </a:ext>
                </a:extLst>
              </p:cNvPr>
              <p:cNvSpPr txBox="1"/>
              <p:nvPr/>
            </p:nvSpPr>
            <p:spPr>
              <a:xfrm>
                <a:off x="5902152" y="628684"/>
                <a:ext cx="245697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nl-NL" sz="1200" i="1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VEGFR2-targeted </a:t>
                </a:r>
                <a:r>
                  <a:rPr lang="nl-NL" sz="1200" i="1" dirty="0" err="1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microbubble</a:t>
                </a:r>
                <a:endParaRPr lang="nl-NL" sz="1200" i="1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pic>
        <p:nvPicPr>
          <p:cNvPr id="59" name="Picture 58">
            <a:extLst>
              <a:ext uri="{FF2B5EF4-FFF2-40B4-BE49-F238E27FC236}">
                <a16:creationId xmlns:a16="http://schemas.microsoft.com/office/drawing/2014/main" id="{51B53602-338B-787C-08AF-E0C2190638C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8130" y="3282911"/>
            <a:ext cx="8627636" cy="2467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4548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7AA67C3D-6D28-4C64-81F8-295FC9396E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tint val="95000"/>
              <a:satMod val="1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Meiryo"/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8DBEAE55-3EA1-41D7-A212-5F7D8986C1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212206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CFC5F0E7-644F-4101-BE72-12825CF537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417551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7" name="Picture 6" descr="A person looking at a monitor&#10;&#10;Description automatically generated">
            <a:extLst>
              <a:ext uri="{FF2B5EF4-FFF2-40B4-BE49-F238E27FC236}">
                <a16:creationId xmlns:a16="http://schemas.microsoft.com/office/drawing/2014/main" id="{AA2AB9A8-C64D-A5D6-BD85-A6973D7567D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08" r="2" b="36241"/>
          <a:stretch/>
        </p:blipFill>
        <p:spPr>
          <a:xfrm>
            <a:off x="2664294" y="-1"/>
            <a:ext cx="9526226" cy="3405188"/>
          </a:xfrm>
          <a:custGeom>
            <a:avLst/>
            <a:gdLst/>
            <a:ahLst/>
            <a:cxnLst/>
            <a:rect l="l" t="t" r="r" b="b"/>
            <a:pathLst>
              <a:path w="9526226" h="3405188">
                <a:moveTo>
                  <a:pt x="1617925" y="0"/>
                </a:moveTo>
                <a:lnTo>
                  <a:pt x="2711158" y="0"/>
                </a:lnTo>
                <a:lnTo>
                  <a:pt x="3027357" y="0"/>
                </a:lnTo>
                <a:lnTo>
                  <a:pt x="3491324" y="0"/>
                </a:lnTo>
                <a:lnTo>
                  <a:pt x="5200853" y="0"/>
                </a:lnTo>
                <a:lnTo>
                  <a:pt x="9526226" y="0"/>
                </a:lnTo>
                <a:lnTo>
                  <a:pt x="9526226" y="3405188"/>
                </a:lnTo>
                <a:lnTo>
                  <a:pt x="0" y="3405188"/>
                </a:lnTo>
                <a:lnTo>
                  <a:pt x="1596" y="3337395"/>
                </a:lnTo>
                <a:cubicBezTo>
                  <a:pt x="68390" y="1928213"/>
                  <a:pt x="632836" y="708413"/>
                  <a:pt x="1595801" y="14997"/>
                </a:cubicBezTo>
                <a:close/>
              </a:path>
            </a:pathLst>
          </a:custGeom>
        </p:spPr>
      </p:pic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74283919-7E00-4FC2-BFC9-3F56E58808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664294" y="0"/>
            <a:ext cx="1953741" cy="3405188"/>
          </a:xfrm>
          <a:custGeom>
            <a:avLst/>
            <a:gdLst>
              <a:gd name="connsiteX0" fmla="*/ 340960 w 1953741"/>
              <a:gd name="connsiteY0" fmla="*/ 0 h 3405188"/>
              <a:gd name="connsiteX1" fmla="*/ 0 w 1953741"/>
              <a:gd name="connsiteY1" fmla="*/ 0 h 3405188"/>
              <a:gd name="connsiteX2" fmla="*/ 0 w 1953741"/>
              <a:gd name="connsiteY2" fmla="*/ 1 h 3405188"/>
              <a:gd name="connsiteX3" fmla="*/ 121075 w 1953741"/>
              <a:gd name="connsiteY3" fmla="*/ 1 h 3405188"/>
              <a:gd name="connsiteX4" fmla="*/ 143661 w 1953741"/>
              <a:gd name="connsiteY4" fmla="*/ 14998 h 3405188"/>
              <a:gd name="connsiteX5" fmla="*/ 1771120 w 1953741"/>
              <a:gd name="connsiteY5" fmla="*/ 3337396 h 3405188"/>
              <a:gd name="connsiteX6" fmla="*/ 1772750 w 1953741"/>
              <a:gd name="connsiteY6" fmla="*/ 3405188 h 3405188"/>
              <a:gd name="connsiteX7" fmla="*/ 1953741 w 1953741"/>
              <a:gd name="connsiteY7" fmla="*/ 3405188 h 3405188"/>
              <a:gd name="connsiteX8" fmla="*/ 1937324 w 1953741"/>
              <a:gd name="connsiteY8" fmla="*/ 3058183 h 3405188"/>
              <a:gd name="connsiteX9" fmla="*/ 363084 w 1953741"/>
              <a:gd name="connsiteY9" fmla="*/ 14997 h 3405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53741" h="3405188">
                <a:moveTo>
                  <a:pt x="340960" y="0"/>
                </a:moveTo>
                <a:lnTo>
                  <a:pt x="0" y="0"/>
                </a:lnTo>
                <a:lnTo>
                  <a:pt x="0" y="1"/>
                </a:lnTo>
                <a:lnTo>
                  <a:pt x="121075" y="1"/>
                </a:lnTo>
                <a:lnTo>
                  <a:pt x="143661" y="14998"/>
                </a:lnTo>
                <a:cubicBezTo>
                  <a:pt x="1126713" y="708414"/>
                  <a:pt x="1702933" y="1928214"/>
                  <a:pt x="1771120" y="3337396"/>
                </a:cubicBezTo>
                <a:lnTo>
                  <a:pt x="1772750" y="3405188"/>
                </a:lnTo>
                <a:lnTo>
                  <a:pt x="1953741" y="3405188"/>
                </a:lnTo>
                <a:lnTo>
                  <a:pt x="1937324" y="3058183"/>
                </a:lnTo>
                <a:cubicBezTo>
                  <a:pt x="1813464" y="1767912"/>
                  <a:pt x="1261851" y="662186"/>
                  <a:pt x="363084" y="14997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5" name="Picture 2" descr="BEPResp1">
            <a:extLst>
              <a:ext uri="{FF2B5EF4-FFF2-40B4-BE49-F238E27FC236}">
                <a16:creationId xmlns:a16="http://schemas.microsoft.com/office/drawing/2014/main" id="{61854C96-FD81-FC25-7859-404147444C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0" r="-1" b="-1"/>
          <a:stretch/>
        </p:blipFill>
        <p:spPr bwMode="auto">
          <a:xfrm flipH="1">
            <a:off x="2660676" y="3452815"/>
            <a:ext cx="9531324" cy="3405187"/>
          </a:xfrm>
          <a:custGeom>
            <a:avLst/>
            <a:gdLst/>
            <a:ahLst/>
            <a:cxnLst/>
            <a:rect l="l" t="t" r="r" b="b"/>
            <a:pathLst>
              <a:path w="9531324" h="3405187">
                <a:moveTo>
                  <a:pt x="3977" y="0"/>
                </a:moveTo>
                <a:lnTo>
                  <a:pt x="9531324" y="0"/>
                </a:lnTo>
                <a:lnTo>
                  <a:pt x="9531324" y="3405187"/>
                </a:lnTo>
                <a:lnTo>
                  <a:pt x="5205951" y="3405187"/>
                </a:lnTo>
                <a:lnTo>
                  <a:pt x="3496422" y="3405187"/>
                </a:lnTo>
                <a:lnTo>
                  <a:pt x="3032455" y="3405187"/>
                </a:lnTo>
                <a:lnTo>
                  <a:pt x="2716256" y="3405187"/>
                </a:lnTo>
                <a:lnTo>
                  <a:pt x="2502754" y="3405187"/>
                </a:lnTo>
                <a:lnTo>
                  <a:pt x="2390998" y="3327786"/>
                </a:lnTo>
                <a:cubicBezTo>
                  <a:pt x="2217180" y="3200295"/>
                  <a:pt x="2046553" y="3062584"/>
                  <a:pt x="1874350" y="2922001"/>
                </a:cubicBezTo>
                <a:cubicBezTo>
                  <a:pt x="928725" y="2150026"/>
                  <a:pt x="0" y="1516318"/>
                  <a:pt x="0" y="168843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2217FF4A-5EDF-43B7-90EE-BDD9F1E9EA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660676" y="3452813"/>
            <a:ext cx="2740990" cy="3405187"/>
          </a:xfrm>
          <a:custGeom>
            <a:avLst/>
            <a:gdLst>
              <a:gd name="connsiteX0" fmla="*/ 2737014 w 2740990"/>
              <a:gd name="connsiteY0" fmla="*/ 0 h 3405187"/>
              <a:gd name="connsiteX1" fmla="*/ 2550901 w 2740990"/>
              <a:gd name="connsiteY1" fmla="*/ 0 h 3405187"/>
              <a:gd name="connsiteX2" fmla="*/ 2554960 w 2740990"/>
              <a:gd name="connsiteY2" fmla="*/ 168844 h 3405187"/>
              <a:gd name="connsiteX3" fmla="*/ 641512 w 2740990"/>
              <a:gd name="connsiteY3" fmla="*/ 2922002 h 3405187"/>
              <a:gd name="connsiteX4" fmla="*/ 114085 w 2740990"/>
              <a:gd name="connsiteY4" fmla="*/ 3327787 h 3405187"/>
              <a:gd name="connsiteX5" fmla="*/ 0 w 2740990"/>
              <a:gd name="connsiteY5" fmla="*/ 3405187 h 3405187"/>
              <a:gd name="connsiteX6" fmla="*/ 24734 w 2740990"/>
              <a:gd name="connsiteY6" fmla="*/ 3405187 h 3405187"/>
              <a:gd name="connsiteX7" fmla="*/ 238236 w 2740990"/>
              <a:gd name="connsiteY7" fmla="*/ 3405187 h 3405187"/>
              <a:gd name="connsiteX8" fmla="*/ 349992 w 2740990"/>
              <a:gd name="connsiteY8" fmla="*/ 3327786 h 3405187"/>
              <a:gd name="connsiteX9" fmla="*/ 866640 w 2740990"/>
              <a:gd name="connsiteY9" fmla="*/ 2922001 h 3405187"/>
              <a:gd name="connsiteX10" fmla="*/ 2740990 w 2740990"/>
              <a:gd name="connsiteY10" fmla="*/ 168843 h 3405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740990" h="3405187">
                <a:moveTo>
                  <a:pt x="2737014" y="0"/>
                </a:moveTo>
                <a:lnTo>
                  <a:pt x="2550901" y="0"/>
                </a:lnTo>
                <a:lnTo>
                  <a:pt x="2554960" y="168844"/>
                </a:lnTo>
                <a:cubicBezTo>
                  <a:pt x="2554960" y="1516319"/>
                  <a:pt x="1606862" y="2150027"/>
                  <a:pt x="641512" y="2922002"/>
                </a:cubicBezTo>
                <a:cubicBezTo>
                  <a:pt x="465716" y="3062585"/>
                  <a:pt x="291530" y="3200296"/>
                  <a:pt x="114085" y="3327787"/>
                </a:cubicBezTo>
                <a:lnTo>
                  <a:pt x="0" y="3405187"/>
                </a:lnTo>
                <a:lnTo>
                  <a:pt x="24734" y="3405187"/>
                </a:lnTo>
                <a:lnTo>
                  <a:pt x="238236" y="3405187"/>
                </a:lnTo>
                <a:lnTo>
                  <a:pt x="349992" y="3327786"/>
                </a:lnTo>
                <a:cubicBezTo>
                  <a:pt x="523810" y="3200295"/>
                  <a:pt x="694437" y="3062584"/>
                  <a:pt x="866640" y="2922001"/>
                </a:cubicBezTo>
                <a:cubicBezTo>
                  <a:pt x="1812265" y="2150026"/>
                  <a:pt x="2740990" y="1516318"/>
                  <a:pt x="2740990" y="168843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794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959C218-2D32-E8FC-14ED-C20DC8BC931D}"/>
              </a:ext>
            </a:extLst>
          </p:cNvPr>
          <p:cNvGrpSpPr/>
          <p:nvPr/>
        </p:nvGrpSpPr>
        <p:grpSpPr>
          <a:xfrm>
            <a:off x="1196037" y="969109"/>
            <a:ext cx="7279639" cy="1133475"/>
            <a:chOff x="1043637" y="816709"/>
            <a:chExt cx="7279639" cy="113347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55F2A53-27D8-3650-DB19-5058F8A014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9860" b="18799"/>
            <a:stretch/>
          </p:blipFill>
          <p:spPr>
            <a:xfrm>
              <a:off x="3792910" y="816709"/>
              <a:ext cx="2466975" cy="1133475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2AFB1AF-57F0-0A42-8C8F-32A1E5D99E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4687" b="13750"/>
            <a:stretch/>
          </p:blipFill>
          <p:spPr>
            <a:xfrm>
              <a:off x="6259885" y="966668"/>
              <a:ext cx="2063391" cy="738307"/>
            </a:xfrm>
            <a:prstGeom prst="rect">
              <a:avLst/>
            </a:prstGeom>
          </p:spPr>
        </p:pic>
        <p:pic>
          <p:nvPicPr>
            <p:cNvPr id="9" name="Picture 8" descr="A blue and pink text with a black background&#10;&#10;Description automatically generated">
              <a:extLst>
                <a:ext uri="{FF2B5EF4-FFF2-40B4-BE49-F238E27FC236}">
                  <a16:creationId xmlns:a16="http://schemas.microsoft.com/office/drawing/2014/main" id="{3A90DAF2-2FAD-0491-057D-29FF2E19155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3637" y="923992"/>
              <a:ext cx="2594914" cy="918907"/>
            </a:xfrm>
            <a:prstGeom prst="rect">
              <a:avLst/>
            </a:prstGeom>
          </p:spPr>
        </p:pic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C7E83A30-9214-B390-B21B-2A64D92957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16180" y="2794310"/>
            <a:ext cx="1908495" cy="201267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1C83CA01-93DE-5DE4-7413-4ED53901B9C3}"/>
              </a:ext>
            </a:extLst>
          </p:cNvPr>
          <p:cNvGrpSpPr/>
          <p:nvPr/>
        </p:nvGrpSpPr>
        <p:grpSpPr>
          <a:xfrm>
            <a:off x="4360578" y="5279478"/>
            <a:ext cx="4658305" cy="918907"/>
            <a:chOff x="1043637" y="923992"/>
            <a:chExt cx="4658305" cy="918907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CE31A0F6-E42F-B5D7-8776-E7E6AB1D54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4687" b="13750"/>
            <a:stretch/>
          </p:blipFill>
          <p:spPr>
            <a:xfrm>
              <a:off x="3638551" y="1014291"/>
              <a:ext cx="2063391" cy="738307"/>
            </a:xfrm>
            <a:prstGeom prst="rect">
              <a:avLst/>
            </a:prstGeom>
          </p:spPr>
        </p:pic>
        <p:pic>
          <p:nvPicPr>
            <p:cNvPr id="16" name="Picture 15" descr="A blue and pink text with a black background&#10;&#10;Description automatically generated">
              <a:extLst>
                <a:ext uri="{FF2B5EF4-FFF2-40B4-BE49-F238E27FC236}">
                  <a16:creationId xmlns:a16="http://schemas.microsoft.com/office/drawing/2014/main" id="{F26E8531-4320-F990-DBFC-43F909E340F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3637" y="923992"/>
              <a:ext cx="2594914" cy="918907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AE947F8-505E-0B04-E8E9-F4BDD8FE3299}"/>
              </a:ext>
            </a:extLst>
          </p:cNvPr>
          <p:cNvGrpSpPr/>
          <p:nvPr/>
        </p:nvGrpSpPr>
        <p:grpSpPr>
          <a:xfrm>
            <a:off x="870416" y="2671482"/>
            <a:ext cx="2920536" cy="3436602"/>
            <a:chOff x="870416" y="2671482"/>
            <a:chExt cx="2920536" cy="3436602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856A39CF-12A1-C25A-4510-2330D61EC59C}"/>
                </a:ext>
              </a:extLst>
            </p:cNvPr>
            <p:cNvGrpSpPr/>
            <p:nvPr/>
          </p:nvGrpSpPr>
          <p:grpSpPr>
            <a:xfrm>
              <a:off x="870416" y="2969545"/>
              <a:ext cx="2795029" cy="2943627"/>
              <a:chOff x="843522" y="923992"/>
              <a:chExt cx="2795029" cy="2943627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258C7F49-18AC-8E1C-39D2-10FA8FC8FE8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t="19860" b="18799"/>
              <a:stretch/>
            </p:blipFill>
            <p:spPr>
              <a:xfrm>
                <a:off x="843522" y="1919368"/>
                <a:ext cx="2466975" cy="1133475"/>
              </a:xfrm>
              <a:prstGeom prst="rect">
                <a:avLst/>
              </a:prstGeom>
            </p:spPr>
          </p:pic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C7DAC615-9A99-2325-55DA-CF6E5CB9928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14687" b="13750"/>
              <a:stretch/>
            </p:blipFill>
            <p:spPr>
              <a:xfrm>
                <a:off x="943814" y="3129312"/>
                <a:ext cx="2063391" cy="738307"/>
              </a:xfrm>
              <a:prstGeom prst="rect">
                <a:avLst/>
              </a:prstGeom>
            </p:spPr>
          </p:pic>
          <p:pic>
            <p:nvPicPr>
              <p:cNvPr id="7" name="Picture 6" descr="A blue and pink text with a black background&#10;&#10;Description automatically generated">
                <a:extLst>
                  <a:ext uri="{FF2B5EF4-FFF2-40B4-BE49-F238E27FC236}">
                    <a16:creationId xmlns:a16="http://schemas.microsoft.com/office/drawing/2014/main" id="{9E7446C1-957E-F44E-A726-FE3E3C08A8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43637" y="923992"/>
                <a:ext cx="2594914" cy="918907"/>
              </a:xfrm>
              <a:prstGeom prst="rect">
                <a:avLst/>
              </a:prstGeom>
            </p:spPr>
          </p:pic>
        </p:grp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F7515DD-E242-D1BF-547C-ED562AB9276F}"/>
                </a:ext>
              </a:extLst>
            </p:cNvPr>
            <p:cNvSpPr/>
            <p:nvPr/>
          </p:nvSpPr>
          <p:spPr>
            <a:xfrm>
              <a:off x="970708" y="2671482"/>
              <a:ext cx="2820244" cy="3436602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8E07D0E9-4462-8CDA-B637-41729B8CCA5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402" t="-11119"/>
          <a:stretch/>
        </p:blipFill>
        <p:spPr>
          <a:xfrm>
            <a:off x="8401050" y="2505075"/>
            <a:ext cx="1524000" cy="2130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1251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88F6FBE1-D779-700F-8C56-37979F03170E}"/>
              </a:ext>
            </a:extLst>
          </p:cNvPr>
          <p:cNvGrpSpPr/>
          <p:nvPr/>
        </p:nvGrpSpPr>
        <p:grpSpPr>
          <a:xfrm>
            <a:off x="2281727" y="1341690"/>
            <a:ext cx="5153114" cy="2203682"/>
            <a:chOff x="2281727" y="1341690"/>
            <a:chExt cx="5153114" cy="2203682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98798E0F-A5B8-8E14-0394-C056E6B64932}"/>
                </a:ext>
              </a:extLst>
            </p:cNvPr>
            <p:cNvGrpSpPr/>
            <p:nvPr/>
          </p:nvGrpSpPr>
          <p:grpSpPr>
            <a:xfrm>
              <a:off x="2374630" y="1402247"/>
              <a:ext cx="2143125" cy="2143125"/>
              <a:chOff x="2314809" y="1518620"/>
              <a:chExt cx="2143125" cy="2143125"/>
            </a:xfrm>
          </p:grpSpPr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17E19B1C-277F-21AE-B623-D8634B2D22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314809" y="1518620"/>
                <a:ext cx="2143125" cy="2143125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454A51CB-C5E0-5380-B972-8EB7085B22E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3115" b="50372" l="64256" r="82516">
                            <a14:foregroundMark x1="78215" y1="45205" x2="78215" y2="45205"/>
                            <a14:foregroundMark x1="77690" y1="41644" x2="77690" y2="41644"/>
                            <a14:foregroundMark x1="77953" y1="38904" x2="77953" y2="38904"/>
                            <a14:foregroundMark x1="79134" y1="39178" x2="79134" y2="39178"/>
                            <a14:foregroundMark x1="80315" y1="40274" x2="80709" y2="41370"/>
                            <a14:foregroundMark x1="80709" y1="42192" x2="80577" y2="44658"/>
                            <a14:foregroundMark x1="80184" y1="46027" x2="79921" y2="47123"/>
                            <a14:foregroundMark x1="78346" y1="48767" x2="78346" y2="48767"/>
                            <a14:foregroundMark x1="77034" y1="49041" x2="76640" y2="49041"/>
                            <a14:foregroundMark x1="75984" y1="47671" x2="75853" y2="47123"/>
                            <a14:foregroundMark x1="75984" y1="44932" x2="75984" y2="44932"/>
                            <a14:foregroundMark x1="78871" y1="49589" x2="78871" y2="49589"/>
                            <a14:backgroundMark x1="75591" y1="28219" x2="75591" y2="2821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2922" t="36743" r="15202" b="46221"/>
              <a:stretch/>
            </p:blipFill>
            <p:spPr>
              <a:xfrm>
                <a:off x="3440714" y="2556411"/>
                <a:ext cx="309103" cy="212399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3E2D60A0-5EBA-C1B6-71C6-030F2899E6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684590" y="2730676"/>
                <a:ext cx="270319" cy="219101"/>
              </a:xfrm>
              <a:prstGeom prst="rect">
                <a:avLst/>
              </a:prstGeom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9DF0568A-7407-13C4-04AE-212D10594B1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3115" b="50372" l="64256" r="82516">
                            <a14:foregroundMark x1="78215" y1="45205" x2="78215" y2="45205"/>
                            <a14:foregroundMark x1="77690" y1="41644" x2="77690" y2="41644"/>
                            <a14:foregroundMark x1="77953" y1="38904" x2="77953" y2="38904"/>
                            <a14:foregroundMark x1="79134" y1="39178" x2="79134" y2="39178"/>
                            <a14:foregroundMark x1="80315" y1="40274" x2="80709" y2="41370"/>
                            <a14:foregroundMark x1="80709" y1="42192" x2="80577" y2="44658"/>
                            <a14:foregroundMark x1="80184" y1="46027" x2="79921" y2="47123"/>
                            <a14:foregroundMark x1="78346" y1="48767" x2="78346" y2="48767"/>
                            <a14:foregroundMark x1="77034" y1="49041" x2="76640" y2="49041"/>
                            <a14:foregroundMark x1="75984" y1="47671" x2="75853" y2="47123"/>
                            <a14:foregroundMark x1="75984" y1="44932" x2="75984" y2="44932"/>
                            <a14:foregroundMark x1="78871" y1="49589" x2="78871" y2="49589"/>
                            <a14:backgroundMark x1="75591" y1="28219" x2="75591" y2="2821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2922" t="36743" r="15202" b="46221"/>
              <a:stretch/>
            </p:blipFill>
            <p:spPr>
              <a:xfrm>
                <a:off x="2921250" y="3341464"/>
                <a:ext cx="272705" cy="187389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C5B7780B-CAD4-C6D8-6D5A-9FB2D88AF9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153161" y="2627827"/>
                <a:ext cx="248729" cy="212399"/>
              </a:xfrm>
              <a:prstGeom prst="rect">
                <a:avLst/>
              </a:prstGeom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CE33B13F-0CB2-CDF5-FA7B-8F134A2661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110235" y="2904817"/>
                <a:ext cx="231194" cy="187389"/>
              </a:xfrm>
              <a:prstGeom prst="rect">
                <a:avLst/>
              </a:prstGeom>
            </p:spPr>
          </p:pic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EA04E543-4F7B-2A9E-8611-E8A89EE6B0D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3115" b="50372" l="64256" r="82516">
                            <a14:foregroundMark x1="78215" y1="45205" x2="78215" y2="45205"/>
                            <a14:foregroundMark x1="77690" y1="41644" x2="77690" y2="41644"/>
                            <a14:foregroundMark x1="77953" y1="38904" x2="77953" y2="38904"/>
                            <a14:foregroundMark x1="79134" y1="39178" x2="79134" y2="39178"/>
                            <a14:foregroundMark x1="80315" y1="40274" x2="80709" y2="41370"/>
                            <a14:foregroundMark x1="80709" y1="42192" x2="80577" y2="44658"/>
                            <a14:foregroundMark x1="80184" y1="46027" x2="79921" y2="47123"/>
                            <a14:foregroundMark x1="78346" y1="48767" x2="78346" y2="48767"/>
                            <a14:foregroundMark x1="77034" y1="49041" x2="76640" y2="49041"/>
                            <a14:foregroundMark x1="75984" y1="47671" x2="75853" y2="47123"/>
                            <a14:foregroundMark x1="75984" y1="44932" x2="75984" y2="44932"/>
                            <a14:foregroundMark x1="78871" y1="49589" x2="78871" y2="49589"/>
                            <a14:backgroundMark x1="75591" y1="28219" x2="75591" y2="2821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2922" t="36743" r="15202" b="46221"/>
              <a:stretch/>
            </p:blipFill>
            <p:spPr>
              <a:xfrm>
                <a:off x="3069902" y="3208578"/>
                <a:ext cx="145099" cy="99705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11A5B6A4-58FD-6F83-B003-4D940A17185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3115" b="50372" l="64256" r="82516">
                            <a14:foregroundMark x1="78215" y1="45205" x2="78215" y2="45205"/>
                            <a14:foregroundMark x1="77690" y1="41644" x2="77690" y2="41644"/>
                            <a14:foregroundMark x1="77953" y1="38904" x2="77953" y2="38904"/>
                            <a14:foregroundMark x1="79134" y1="39178" x2="79134" y2="39178"/>
                            <a14:foregroundMark x1="80315" y1="40274" x2="80709" y2="41370"/>
                            <a14:foregroundMark x1="80709" y1="42192" x2="80577" y2="44658"/>
                            <a14:foregroundMark x1="80184" y1="46027" x2="79921" y2="47123"/>
                            <a14:foregroundMark x1="78346" y1="48767" x2="78346" y2="48767"/>
                            <a14:foregroundMark x1="77034" y1="49041" x2="76640" y2="49041"/>
                            <a14:foregroundMark x1="75984" y1="47671" x2="75853" y2="47123"/>
                            <a14:foregroundMark x1="75984" y1="44932" x2="75984" y2="44932"/>
                            <a14:foregroundMark x1="78871" y1="49589" x2="78871" y2="49589"/>
                            <a14:backgroundMark x1="75591" y1="28219" x2="75591" y2="2821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2922" t="36743" r="15202" b="46221"/>
              <a:stretch/>
            </p:blipFill>
            <p:spPr>
              <a:xfrm>
                <a:off x="3262008" y="2287352"/>
                <a:ext cx="222205" cy="152688"/>
              </a:xfrm>
              <a:prstGeom prst="rect">
                <a:avLst/>
              </a:prstGeom>
            </p:spPr>
          </p:pic>
        </p:grp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ED09FF5B-628A-B287-CEA4-35C639804021}"/>
                </a:ext>
              </a:extLst>
            </p:cNvPr>
            <p:cNvPicPr/>
            <p:nvPr/>
          </p:nvPicPr>
          <p:blipFill rotWithShape="1">
            <a:blip r:embed="rId6"/>
            <a:srcRect l="36721" t="7770" r="47863" b="79795"/>
            <a:stretch/>
          </p:blipFill>
          <p:spPr>
            <a:xfrm>
              <a:off x="4656186" y="1402247"/>
              <a:ext cx="2778655" cy="2026753"/>
            </a:xfrm>
            <a:prstGeom prst="rect">
              <a:avLst/>
            </a:prstGeom>
          </p:spPr>
        </p:pic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D252D5F-0F5A-0629-3ED6-8305469DDC77}"/>
                </a:ext>
              </a:extLst>
            </p:cNvPr>
            <p:cNvSpPr/>
            <p:nvPr/>
          </p:nvSpPr>
          <p:spPr>
            <a:xfrm>
              <a:off x="5317651" y="2643163"/>
              <a:ext cx="74745" cy="53230"/>
            </a:xfrm>
            <a:prstGeom prst="rect">
              <a:avLst/>
            </a:prstGeom>
            <a:solidFill>
              <a:schemeClr val="accent3">
                <a:alpha val="50000"/>
              </a:schemeClr>
            </a:solidFill>
            <a:ln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6442114A-D8BD-7D97-DB01-886F517B804D}"/>
                </a:ext>
              </a:extLst>
            </p:cNvPr>
            <p:cNvSpPr/>
            <p:nvPr/>
          </p:nvSpPr>
          <p:spPr>
            <a:xfrm>
              <a:off x="2281727" y="1341690"/>
              <a:ext cx="2236028" cy="2087310"/>
            </a:xfrm>
            <a:prstGeom prst="rect">
              <a:avLst/>
            </a:prstGeom>
            <a:noFill/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36F051C3-473F-EBD3-F1EA-8F0EAFABADA3}"/>
                </a:ext>
              </a:extLst>
            </p:cNvPr>
            <p:cNvCxnSpPr>
              <a:endCxn id="30" idx="2"/>
            </p:cNvCxnSpPr>
            <p:nvPr/>
          </p:nvCxnSpPr>
          <p:spPr>
            <a:xfrm>
              <a:off x="4517755" y="1341690"/>
              <a:ext cx="837269" cy="130147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FD41869D-499A-58CE-91FF-42ACE0A14B29}"/>
                </a:ext>
              </a:extLst>
            </p:cNvPr>
            <p:cNvCxnSpPr>
              <a:cxnSpLocks/>
              <a:endCxn id="30" idx="2"/>
            </p:cNvCxnSpPr>
            <p:nvPr/>
          </p:nvCxnSpPr>
          <p:spPr>
            <a:xfrm flipV="1">
              <a:off x="4517755" y="2696393"/>
              <a:ext cx="837269" cy="732607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E055E135-6A82-45FE-9633-1D89C35CEC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3115" b="50372" l="64256" r="82516">
                          <a14:foregroundMark x1="78215" y1="45205" x2="78215" y2="45205"/>
                          <a14:foregroundMark x1="77690" y1="41644" x2="77690" y2="41644"/>
                          <a14:foregroundMark x1="77953" y1="38904" x2="77953" y2="38904"/>
                          <a14:foregroundMark x1="79134" y1="39178" x2="79134" y2="39178"/>
                          <a14:foregroundMark x1="80315" y1="40274" x2="80709" y2="41370"/>
                          <a14:foregroundMark x1="80709" y1="42192" x2="80577" y2="44658"/>
                          <a14:foregroundMark x1="80184" y1="46027" x2="79921" y2="47123"/>
                          <a14:foregroundMark x1="78346" y1="48767" x2="78346" y2="48767"/>
                          <a14:foregroundMark x1="77034" y1="49041" x2="76640" y2="49041"/>
                          <a14:foregroundMark x1="75984" y1="47671" x2="75853" y2="47123"/>
                          <a14:foregroundMark x1="75984" y1="44932" x2="75984" y2="44932"/>
                          <a14:foregroundMark x1="78871" y1="49589" x2="78871" y2="49589"/>
                          <a14:backgroundMark x1="75591" y1="28219" x2="75591" y2="2821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922" t="36743" r="15202" b="46221"/>
            <a:stretch/>
          </p:blipFill>
          <p:spPr>
            <a:xfrm>
              <a:off x="2857018" y="2882138"/>
              <a:ext cx="272705" cy="1873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17404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BCEB7F92-6A35-1953-E608-4FA9B4390BE8}"/>
              </a:ext>
            </a:extLst>
          </p:cNvPr>
          <p:cNvGrpSpPr/>
          <p:nvPr/>
        </p:nvGrpSpPr>
        <p:grpSpPr>
          <a:xfrm>
            <a:off x="3028404" y="746010"/>
            <a:ext cx="5434278" cy="4399731"/>
            <a:chOff x="3028404" y="746010"/>
            <a:chExt cx="6568602" cy="5016527"/>
          </a:xfrm>
        </p:grpSpPr>
        <p:pic>
          <p:nvPicPr>
            <p:cNvPr id="7" name="Picture 6" descr="A collage of images of a person's body&#10;&#10;Description automatically generated">
              <a:extLst>
                <a:ext uri="{FF2B5EF4-FFF2-40B4-BE49-F238E27FC236}">
                  <a16:creationId xmlns:a16="http://schemas.microsoft.com/office/drawing/2014/main" id="{036897F5-E10A-6D31-CF1D-CBE02F7081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41" r="51621" b="50000"/>
            <a:stretch/>
          </p:blipFill>
          <p:spPr>
            <a:xfrm>
              <a:off x="3045182" y="1115342"/>
              <a:ext cx="2945072" cy="2271713"/>
            </a:xfrm>
            <a:prstGeom prst="rect">
              <a:avLst/>
            </a:prstGeom>
          </p:spPr>
        </p:pic>
        <p:pic>
          <p:nvPicPr>
            <p:cNvPr id="8" name="Picture 7" descr="A collage of images of a person's body&#10;&#10;Description automatically generated">
              <a:extLst>
                <a:ext uri="{FF2B5EF4-FFF2-40B4-BE49-F238E27FC236}">
                  <a16:creationId xmlns:a16="http://schemas.microsoft.com/office/drawing/2014/main" id="{0F7C0678-F450-930F-3E07-EC5336C1A7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621" t="-1477" b="51477"/>
            <a:stretch/>
          </p:blipFill>
          <p:spPr>
            <a:xfrm>
              <a:off x="3028404" y="3420611"/>
              <a:ext cx="3156566" cy="2271713"/>
            </a:xfrm>
            <a:prstGeom prst="rect">
              <a:avLst/>
            </a:prstGeom>
          </p:spPr>
        </p:pic>
        <p:pic>
          <p:nvPicPr>
            <p:cNvPr id="9" name="Picture 8" descr="A collage of images of a person's body&#10;&#10;Description automatically generated">
              <a:extLst>
                <a:ext uri="{FF2B5EF4-FFF2-40B4-BE49-F238E27FC236}">
                  <a16:creationId xmlns:a16="http://schemas.microsoft.com/office/drawing/2014/main" id="{B54D4D85-5DB2-47F1-50AC-E72EDEB5B9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41" t="52991" r="51621" b="-2991"/>
            <a:stretch/>
          </p:blipFill>
          <p:spPr>
            <a:xfrm>
              <a:off x="6307494" y="1123730"/>
              <a:ext cx="2945072" cy="2271713"/>
            </a:xfrm>
            <a:prstGeom prst="rect">
              <a:avLst/>
            </a:prstGeom>
          </p:spPr>
        </p:pic>
        <p:pic>
          <p:nvPicPr>
            <p:cNvPr id="10" name="Picture 9" descr="A collage of images of a person's body&#10;&#10;Description automatically generated">
              <a:extLst>
                <a:ext uri="{FF2B5EF4-FFF2-40B4-BE49-F238E27FC236}">
                  <a16:creationId xmlns:a16="http://schemas.microsoft.com/office/drawing/2014/main" id="{70465EE6-388D-DDBD-7317-FF00071BB9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1914" r="-2037" b="-1914"/>
            <a:stretch/>
          </p:blipFill>
          <p:spPr>
            <a:xfrm>
              <a:off x="6201748" y="3490824"/>
              <a:ext cx="3395258" cy="2271713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BB5D0D9-4F32-8F9A-EB6E-09AACFBC9CFC}"/>
                </a:ext>
              </a:extLst>
            </p:cNvPr>
            <p:cNvSpPr txBox="1"/>
            <p:nvPr/>
          </p:nvSpPr>
          <p:spPr>
            <a:xfrm>
              <a:off x="3187817" y="746010"/>
              <a:ext cx="26257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Benign</a:t>
              </a:r>
              <a:endParaRPr lang="en-NL" b="1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4EC73E9-F5E2-7C79-3CCB-3F2D9758C867}"/>
                </a:ext>
              </a:extLst>
            </p:cNvPr>
            <p:cNvSpPr txBox="1"/>
            <p:nvPr/>
          </p:nvSpPr>
          <p:spPr>
            <a:xfrm>
              <a:off x="6411987" y="754398"/>
              <a:ext cx="26257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Malignant</a:t>
              </a:r>
              <a:endParaRPr lang="en-NL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2905418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A5C5528C-835A-1CCC-A04C-9DE54CC55B61}"/>
              </a:ext>
            </a:extLst>
          </p:cNvPr>
          <p:cNvGrpSpPr/>
          <p:nvPr/>
        </p:nvGrpSpPr>
        <p:grpSpPr>
          <a:xfrm>
            <a:off x="1052512" y="1548882"/>
            <a:ext cx="10052571" cy="2920481"/>
            <a:chOff x="1052512" y="1548882"/>
            <a:chExt cx="10052571" cy="292048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B5378C2-431B-9FD4-29C7-FB0AD1E60F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0601"/>
            <a:stretch/>
          </p:blipFill>
          <p:spPr>
            <a:xfrm>
              <a:off x="1052512" y="1548882"/>
              <a:ext cx="6905279" cy="2920481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23718B8-F604-E674-B921-4E2138E9C0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8083" t="5847" r="4102" b="13542"/>
            <a:stretch/>
          </p:blipFill>
          <p:spPr>
            <a:xfrm>
              <a:off x="7957791" y="1832005"/>
              <a:ext cx="3147292" cy="2553383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7B7D28E-6D17-0156-A11A-E8298D96E5A1}"/>
                </a:ext>
              </a:extLst>
            </p:cNvPr>
            <p:cNvSpPr txBox="1"/>
            <p:nvPr/>
          </p:nvSpPr>
          <p:spPr>
            <a:xfrm>
              <a:off x="8548496" y="1548882"/>
              <a:ext cx="255658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 err="1"/>
                <a:t>Superlocalization</a:t>
              </a:r>
              <a:r>
                <a:rPr lang="en-US" sz="1200" b="1" dirty="0"/>
                <a:t> map</a:t>
              </a:r>
              <a:endParaRPr lang="en-NL" sz="12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9424060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_prova2.wmv">
            <a:hlinkClick r:id="" action="ppaction://media"/>
            <a:extLst>
              <a:ext uri="{FF2B5EF4-FFF2-40B4-BE49-F238E27FC236}">
                <a16:creationId xmlns:a16="http://schemas.microsoft.com/office/drawing/2014/main" id="{2C0F0D4C-6C04-1CFA-F9EC-FB90A8D9FFA6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4392"/>
                </p14:media>
              </p:ext>
            </p:extLst>
          </p:nvPr>
        </p:nvPicPr>
        <p:blipFill rotWithShape="1">
          <a:blip r:embed="rId4"/>
          <a:srcRect r="24208"/>
          <a:stretch/>
        </p:blipFill>
        <p:spPr>
          <a:xfrm>
            <a:off x="1002241" y="1229453"/>
            <a:ext cx="4465498" cy="2389433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4D9D9CDB-282B-2E01-C679-AAAA2FC9B621}"/>
              </a:ext>
            </a:extLst>
          </p:cNvPr>
          <p:cNvGrpSpPr/>
          <p:nvPr/>
        </p:nvGrpSpPr>
        <p:grpSpPr>
          <a:xfrm>
            <a:off x="6535295" y="1017037"/>
            <a:ext cx="3095065" cy="2779655"/>
            <a:chOff x="4628921" y="1512422"/>
            <a:chExt cx="1864040" cy="1792734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627C55E8-5587-4406-6C03-D95AC988F2B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680139" y="1512422"/>
              <a:ext cx="1812822" cy="1792734"/>
              <a:chOff x="5001432" y="642187"/>
              <a:chExt cx="3204980" cy="3025726"/>
            </a:xfrm>
          </p:grpSpPr>
          <p:pic>
            <p:nvPicPr>
              <p:cNvPr id="11" name="Picture 2">
                <a:extLst>
                  <a:ext uri="{FF2B5EF4-FFF2-40B4-BE49-F238E27FC236}">
                    <a16:creationId xmlns:a16="http://schemas.microsoft.com/office/drawing/2014/main" id="{72F3A3E4-E1A4-9D69-F9C3-C5C3FA5ACE8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01432" y="642187"/>
                <a:ext cx="3114429" cy="2991241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Rectangle 11">
                    <a:extLst>
                      <a:ext uri="{FF2B5EF4-FFF2-40B4-BE49-F238E27FC236}">
                        <a16:creationId xmlns:a16="http://schemas.microsoft.com/office/drawing/2014/main" id="{33B5F18D-36C8-6B27-9EE0-AE1FF496ACEB}"/>
                      </a:ext>
                    </a:extLst>
                  </p:cNvPr>
                  <p:cNvSpPr/>
                  <p:nvPr/>
                </p:nvSpPr>
                <p:spPr>
                  <a:xfrm>
                    <a:off x="7463054" y="3299388"/>
                    <a:ext cx="743358" cy="368525"/>
                  </a:xfrm>
                  <a:prstGeom prst="rect">
                    <a:avLst/>
                  </a:prstGeom>
                  <a:ln w="19050">
                    <a:noFill/>
                  </a:ln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ar-AE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sz="1600" b="1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𝑪</m:t>
                              </m:r>
                            </m:e>
                            <m:sub>
                              <m:r>
                                <a:rPr lang="ar-AE" sz="1600" b="1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𝒕</m:t>
                              </m:r>
                            </m:sub>
                          </m:sSub>
                          <m:r>
                            <a:rPr lang="ar-AE" sz="1600" b="1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(</m:t>
                          </m:r>
                          <m:r>
                            <a:rPr lang="ar-AE" sz="1600" b="1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𝒕</m:t>
                          </m:r>
                          <m:r>
                            <a:rPr lang="ar-AE" sz="1600" b="1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)</m:t>
                          </m:r>
                        </m:oMath>
                      </m:oMathPara>
                    </a14:m>
                    <a:endParaRPr lang="ar-AE" sz="1600" b="1" dirty="0">
                      <a:solidFill>
                        <a:prstClr val="black"/>
                      </a:solidFill>
                      <a:latin typeface="Arial Unicode MS"/>
                      <a:cs typeface="Arial" panose="020B0604020202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12" name="Rectangle 11">
                    <a:extLst>
                      <a:ext uri="{FF2B5EF4-FFF2-40B4-BE49-F238E27FC236}">
                        <a16:creationId xmlns:a16="http://schemas.microsoft.com/office/drawing/2014/main" id="{33B5F18D-36C8-6B27-9EE0-AE1FF496ACE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63054" y="3299388"/>
                    <a:ext cx="743358" cy="368525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b="-10714"/>
                    </a:stretch>
                  </a:blipFill>
                  <a:ln w="19050">
                    <a:noFill/>
                  </a:ln>
                </p:spPr>
                <p:txBody>
                  <a:bodyPr/>
                  <a:lstStyle/>
                  <a:p>
                    <a:r>
                      <a:rPr lang="en-NL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9589F57-A666-2B12-42BD-4A4A983418E5}"/>
                </a:ext>
              </a:extLst>
            </p:cNvPr>
            <p:cNvSpPr/>
            <p:nvPr/>
          </p:nvSpPr>
          <p:spPr>
            <a:xfrm>
              <a:off x="5654842" y="2353374"/>
              <a:ext cx="256674" cy="133152"/>
            </a:xfrm>
            <a:prstGeom prst="rect">
              <a:avLst/>
            </a:prstGeom>
            <a:solidFill>
              <a:srgbClr val="F2DCDB"/>
            </a:solidFill>
            <a:ln>
              <a:solidFill>
                <a:srgbClr val="F2DCD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3366EE5-9687-6903-FF63-5B463233BF05}"/>
                </a:ext>
              </a:extLst>
            </p:cNvPr>
            <p:cNvSpPr/>
            <p:nvPr/>
          </p:nvSpPr>
          <p:spPr>
            <a:xfrm>
              <a:off x="5622758" y="2967790"/>
              <a:ext cx="233556" cy="84960"/>
            </a:xfrm>
            <a:prstGeom prst="rect">
              <a:avLst/>
            </a:prstGeom>
            <a:solidFill>
              <a:srgbClr val="F6D2D0"/>
            </a:solidFill>
            <a:ln>
              <a:solidFill>
                <a:srgbClr val="F6D0C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F4742C5C-B9FB-C6DD-A14F-215E78AE506F}"/>
                    </a:ext>
                  </a:extLst>
                </p:cNvPr>
                <p:cNvSpPr/>
                <p:nvPr/>
              </p:nvSpPr>
              <p:spPr>
                <a:xfrm>
                  <a:off x="5467583" y="2373806"/>
                  <a:ext cx="763041" cy="233403"/>
                </a:xfrm>
                <a:prstGeom prst="rect">
                  <a:avLst/>
                </a:prstGeom>
                <a:ln w="19050"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ar-AE" sz="1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ar-AE" sz="160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𝑪</m:t>
                            </m:r>
                          </m:e>
                          <m:sub>
                            <m:r>
                              <a:rPr lang="nl-NL" sz="160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𝒇</m:t>
                            </m:r>
                          </m:sub>
                        </m:sSub>
                        <m:r>
                          <a:rPr lang="ar-AE" sz="16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ar-AE" sz="16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ar-AE" sz="16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ar-AE" sz="1600" b="1" dirty="0">
                    <a:solidFill>
                      <a:prstClr val="black"/>
                    </a:solidFill>
                    <a:latin typeface="Calibri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F4742C5C-B9FB-C6DD-A14F-215E78AE506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67583" y="2373806"/>
                  <a:ext cx="763041" cy="233403"/>
                </a:xfrm>
                <a:prstGeom prst="rect">
                  <a:avLst/>
                </a:prstGeom>
                <a:blipFill>
                  <a:blip r:embed="rId7"/>
                  <a:stretch>
                    <a:fillRect b="-6780"/>
                  </a:stretch>
                </a:blipFill>
                <a:ln w="19050">
                  <a:noFill/>
                </a:ln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1ED48EDF-2516-7C60-0688-B7E9729B0430}"/>
                    </a:ext>
                  </a:extLst>
                </p:cNvPr>
                <p:cNvSpPr/>
                <p:nvPr/>
              </p:nvSpPr>
              <p:spPr>
                <a:xfrm>
                  <a:off x="4628921" y="2657056"/>
                  <a:ext cx="763041" cy="198500"/>
                </a:xfrm>
                <a:prstGeom prst="rect">
                  <a:avLst/>
                </a:prstGeom>
                <a:ln w="19050"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ar-AE" sz="1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ar-AE" sz="140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𝑪</m:t>
                            </m:r>
                          </m:e>
                          <m:sub>
                            <m:r>
                              <a:rPr lang="nl-NL" sz="140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𝒃</m:t>
                            </m:r>
                          </m:sub>
                        </m:sSub>
                        <m:r>
                          <a:rPr lang="ar-AE" sz="1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ar-AE" sz="1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ar-AE" sz="1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ar-AE" sz="1400" b="1" dirty="0">
                    <a:solidFill>
                      <a:prstClr val="black"/>
                    </a:solidFill>
                    <a:latin typeface="Calibri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1ED48EDF-2516-7C60-0688-B7E9729B043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28921" y="2657056"/>
                  <a:ext cx="763041" cy="198500"/>
                </a:xfrm>
                <a:prstGeom prst="rect">
                  <a:avLst/>
                </a:prstGeom>
                <a:blipFill>
                  <a:blip r:embed="rId8"/>
                  <a:stretch>
                    <a:fillRect b="-10000"/>
                  </a:stretch>
                </a:blipFill>
                <a:ln w="19050">
                  <a:noFill/>
                </a:ln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F7A27C4F-2EB6-E1E0-BB36-4AF4AAF3CB27}"/>
              </a:ext>
            </a:extLst>
          </p:cNvPr>
          <p:cNvSpPr/>
          <p:nvPr/>
        </p:nvSpPr>
        <p:spPr>
          <a:xfrm>
            <a:off x="6535293" y="914400"/>
            <a:ext cx="3207915" cy="2969703"/>
          </a:xfrm>
          <a:prstGeom prst="rect">
            <a:avLst/>
          </a:prstGeom>
          <a:noFill/>
          <a:ln w="127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DF88F47-F115-7170-259B-ED6C37948759}"/>
              </a:ext>
            </a:extLst>
          </p:cNvPr>
          <p:cNvCxnSpPr>
            <a:cxnSpLocks/>
          </p:cNvCxnSpPr>
          <p:nvPr/>
        </p:nvCxnSpPr>
        <p:spPr>
          <a:xfrm flipV="1">
            <a:off x="5467739" y="914400"/>
            <a:ext cx="1067554" cy="31505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FC30CDC-A9D5-9B12-6A85-E64F36CDE2B6}"/>
              </a:ext>
            </a:extLst>
          </p:cNvPr>
          <p:cNvCxnSpPr>
            <a:cxnSpLocks/>
          </p:cNvCxnSpPr>
          <p:nvPr/>
        </p:nvCxnSpPr>
        <p:spPr>
          <a:xfrm>
            <a:off x="5467739" y="3610000"/>
            <a:ext cx="1067534" cy="25764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4397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28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3CB7988D-FA96-3C6C-BBAA-105E110FAC88}"/>
              </a:ext>
            </a:extLst>
          </p:cNvPr>
          <p:cNvGrpSpPr/>
          <p:nvPr/>
        </p:nvGrpSpPr>
        <p:grpSpPr>
          <a:xfrm>
            <a:off x="1400750" y="816228"/>
            <a:ext cx="5354613" cy="4240055"/>
            <a:chOff x="1400750" y="816228"/>
            <a:chExt cx="5354613" cy="424005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85FC95D-136C-4AE6-DECA-426D8DA199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9951" r="9609"/>
            <a:stretch/>
          </p:blipFill>
          <p:spPr>
            <a:xfrm rot="5400000">
              <a:off x="1963407" y="264328"/>
              <a:ext cx="4240055" cy="5343856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40C2C7A-C5C6-B130-CDA2-99ED40C708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6697" b="89508" l="25345" r="57642"/>
                      </a14:imgEffect>
                    </a14:imgLayer>
                  </a14:imgProps>
                </a:ext>
              </a:extLst>
            </a:blip>
            <a:srcRect l="21308" t="18846" r="38321" b="2640"/>
            <a:stretch/>
          </p:blipFill>
          <p:spPr>
            <a:xfrm>
              <a:off x="3011804" y="2350884"/>
              <a:ext cx="918266" cy="855441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DBA6572-D06E-5D47-1DDD-14019AE323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23115" b="50372" l="64256" r="82516">
                          <a14:foregroundMark x1="78215" y1="45205" x2="78215" y2="45205"/>
                          <a14:foregroundMark x1="77690" y1="41644" x2="77690" y2="41644"/>
                          <a14:foregroundMark x1="77953" y1="38904" x2="77953" y2="38904"/>
                          <a14:foregroundMark x1="79134" y1="39178" x2="79134" y2="39178"/>
                          <a14:foregroundMark x1="80315" y1="40274" x2="80709" y2="41370"/>
                          <a14:foregroundMark x1="80709" y1="42192" x2="80577" y2="44658"/>
                          <a14:foregroundMark x1="80184" y1="46027" x2="79921" y2="47123"/>
                          <a14:foregroundMark x1="78346" y1="48767" x2="78346" y2="48767"/>
                          <a14:foregroundMark x1="77034" y1="49041" x2="76640" y2="49041"/>
                          <a14:foregroundMark x1="75984" y1="47671" x2="75853" y2="47123"/>
                          <a14:foregroundMark x1="75984" y1="44932" x2="75984" y2="44932"/>
                          <a14:foregroundMark x1="78871" y1="49589" x2="78871" y2="49589"/>
                          <a14:backgroundMark x1="75591" y1="28219" x2="75591" y2="2821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922" t="36743" r="15202" b="46221"/>
            <a:stretch/>
          </p:blipFill>
          <p:spPr>
            <a:xfrm>
              <a:off x="4358594" y="2611974"/>
              <a:ext cx="288908" cy="198522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CE9FE45-5EB1-C5EC-1DA6-510ED81F7108}"/>
                </a:ext>
              </a:extLst>
            </p:cNvPr>
            <p:cNvSpPr txBox="1"/>
            <p:nvPr/>
          </p:nvSpPr>
          <p:spPr>
            <a:xfrm>
              <a:off x="1400750" y="2455438"/>
              <a:ext cx="221135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002060"/>
                  </a:solidFill>
                </a:rPr>
                <a:t>Microbubble</a:t>
              </a:r>
            </a:p>
            <a:p>
              <a:pPr algn="ctr"/>
              <a:r>
                <a:rPr lang="en-US" b="1" dirty="0">
                  <a:solidFill>
                    <a:srgbClr val="002060"/>
                  </a:solidFill>
                </a:rPr>
                <a:t>(1-10 </a:t>
              </a:r>
              <a:r>
                <a:rPr lang="en-US" b="1" dirty="0">
                  <a:solidFill>
                    <a:srgbClr val="002060"/>
                  </a:solidFill>
                  <a:latin typeface="Symbol" panose="05050102010706020507" pitchFamily="18" charset="2"/>
                </a:rPr>
                <a:t>m</a:t>
              </a:r>
              <a:r>
                <a:rPr lang="en-US" b="1" dirty="0">
                  <a:solidFill>
                    <a:srgbClr val="002060"/>
                  </a:solidFill>
                </a:rPr>
                <a:t>m)</a:t>
              </a:r>
              <a:endParaRPr lang="en-NL" b="1" dirty="0">
                <a:solidFill>
                  <a:srgbClr val="002060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419AB09-DB5D-B692-400E-CD0BA788837B}"/>
                </a:ext>
              </a:extLst>
            </p:cNvPr>
            <p:cNvSpPr txBox="1"/>
            <p:nvPr/>
          </p:nvSpPr>
          <p:spPr>
            <a:xfrm>
              <a:off x="4510385" y="2424401"/>
              <a:ext cx="158561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002060"/>
                  </a:solidFill>
                </a:rPr>
                <a:t>Nanobubble</a:t>
              </a:r>
            </a:p>
            <a:p>
              <a:pPr algn="ctr"/>
              <a:r>
                <a:rPr lang="en-US" b="1" dirty="0">
                  <a:solidFill>
                    <a:srgbClr val="002060"/>
                  </a:solidFill>
                </a:rPr>
                <a:t>(~0.3 </a:t>
              </a:r>
              <a:r>
                <a:rPr lang="en-US" b="1" dirty="0">
                  <a:solidFill>
                    <a:srgbClr val="002060"/>
                  </a:solidFill>
                  <a:latin typeface="Symbol" panose="05050102010706020507" pitchFamily="18" charset="2"/>
                </a:rPr>
                <a:t>m</a:t>
              </a:r>
              <a:r>
                <a:rPr lang="en-US" b="1" dirty="0">
                  <a:solidFill>
                    <a:srgbClr val="002060"/>
                  </a:solidFill>
                </a:rPr>
                <a:t>m)</a:t>
              </a:r>
              <a:endParaRPr lang="en-NL" b="1" dirty="0">
                <a:solidFill>
                  <a:srgbClr val="00206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074223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6438C9B6-20DC-56AB-19D0-F099D5EBA32E}"/>
              </a:ext>
            </a:extLst>
          </p:cNvPr>
          <p:cNvGrpSpPr/>
          <p:nvPr/>
        </p:nvGrpSpPr>
        <p:grpSpPr>
          <a:xfrm>
            <a:off x="587883" y="1207217"/>
            <a:ext cx="8406846" cy="2619375"/>
            <a:chOff x="587883" y="1207217"/>
            <a:chExt cx="8406846" cy="2619375"/>
          </a:xfrm>
        </p:grpSpPr>
        <p:pic>
          <p:nvPicPr>
            <p:cNvPr id="4" name="Afbeelding 7">
              <a:extLst>
                <a:ext uri="{FF2B5EF4-FFF2-40B4-BE49-F238E27FC236}">
                  <a16:creationId xmlns:a16="http://schemas.microsoft.com/office/drawing/2014/main" id="{65543D76-226C-9AA8-2F5C-A14AA9FE8A09}"/>
                </a:ext>
              </a:extLst>
            </p:cNvPr>
            <p:cNvPicPr/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7883" y="1588190"/>
              <a:ext cx="4861290" cy="196712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D08AB59-DB0D-079E-C1E1-CCCDEB9C7E9A}"/>
                </a:ext>
              </a:extLst>
            </p:cNvPr>
            <p:cNvSpPr/>
            <p:nvPr/>
          </p:nvSpPr>
          <p:spPr>
            <a:xfrm>
              <a:off x="2141705" y="1207217"/>
              <a:ext cx="1219200" cy="2619375"/>
            </a:xfrm>
            <a:prstGeom prst="rect">
              <a:avLst/>
            </a:prstGeom>
            <a:noFill/>
            <a:ln w="28575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>
                <a:solidFill>
                  <a:prstClr val="white"/>
                </a:solidFill>
                <a:latin typeface="Calibri"/>
              </a:endParaRPr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37A65647-EDFE-62CE-F1AB-C7CDFE5DB0CD}"/>
                </a:ext>
              </a:extLst>
            </p:cNvPr>
            <p:cNvGrpSpPr/>
            <p:nvPr/>
          </p:nvGrpSpPr>
          <p:grpSpPr>
            <a:xfrm>
              <a:off x="5449173" y="1444424"/>
              <a:ext cx="3545556" cy="2301486"/>
              <a:chOff x="4404639" y="4675074"/>
              <a:chExt cx="2961362" cy="2041304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FB4B49FB-362C-40B1-5934-47CD9963506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38940" t="42763" r="46060" b="27249"/>
              <a:stretch/>
            </p:blipFill>
            <p:spPr>
              <a:xfrm>
                <a:off x="4643213" y="4675074"/>
                <a:ext cx="2722788" cy="2041304"/>
              </a:xfrm>
              <a:prstGeom prst="rect">
                <a:avLst/>
              </a:prstGeom>
            </p:spPr>
          </p:pic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FAC856A5-9D8F-5A04-BB45-BEA8095609C4}"/>
                  </a:ext>
                </a:extLst>
              </p:cNvPr>
              <p:cNvSpPr/>
              <p:nvPr/>
            </p:nvSpPr>
            <p:spPr>
              <a:xfrm>
                <a:off x="4852219" y="4844845"/>
                <a:ext cx="45719" cy="162232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2A19C1AD-49CB-2A35-EB03-9690C050C6D3}"/>
                  </a:ext>
                </a:extLst>
              </p:cNvPr>
              <p:cNvSpPr/>
              <p:nvPr/>
            </p:nvSpPr>
            <p:spPr>
              <a:xfrm>
                <a:off x="4404639" y="6221093"/>
                <a:ext cx="453323" cy="3637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>
                  <a:solidFill>
                    <a:prstClr val="white"/>
                  </a:solidFill>
                  <a:latin typeface="Calibr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1156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341</TotalTime>
  <Words>277</Words>
  <Application>Microsoft Office PowerPoint</Application>
  <PresentationFormat>Widescreen</PresentationFormat>
  <Paragraphs>109</Paragraphs>
  <Slides>30</Slides>
  <Notes>0</Notes>
  <HiddenSlides>0</HiddenSlides>
  <MMClips>5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42" baseType="lpstr">
      <vt:lpstr>Meiryo</vt:lpstr>
      <vt:lpstr>Arial</vt:lpstr>
      <vt:lpstr>Arial Narrow</vt:lpstr>
      <vt:lpstr>Arial Unicode MS</vt:lpstr>
      <vt:lpstr>Calibri</vt:lpstr>
      <vt:lpstr>Calibri Light</vt:lpstr>
      <vt:lpstr>Cambria Math</vt:lpstr>
      <vt:lpstr>League Gothic</vt:lpstr>
      <vt:lpstr>Lora</vt:lpstr>
      <vt:lpstr>Symbol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Turco, Simona</dc:creator>
  <cp:lastModifiedBy>Turco, Simona</cp:lastModifiedBy>
  <cp:revision>27</cp:revision>
  <dcterms:created xsi:type="dcterms:W3CDTF">2024-01-29T19:49:26Z</dcterms:created>
  <dcterms:modified xsi:type="dcterms:W3CDTF">2024-02-19T12:38:55Z</dcterms:modified>
</cp:coreProperties>
</file>